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Layouts/slideLayout17.xml" ContentType="application/vnd.openxmlformats-officedocument.presentationml.slideLayout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61" r:id="rId1"/>
    <p:sldMasterId id="2147483773" r:id="rId2"/>
  </p:sldMasterIdLst>
  <p:notesMasterIdLst>
    <p:notesMasterId r:id="rId24"/>
  </p:notesMasterIdLst>
  <p:handoutMasterIdLst>
    <p:handoutMasterId r:id="rId25"/>
  </p:handoutMasterIdLst>
  <p:sldIdLst>
    <p:sldId id="268" r:id="rId3"/>
    <p:sldId id="310" r:id="rId4"/>
    <p:sldId id="269" r:id="rId5"/>
    <p:sldId id="279" r:id="rId6"/>
    <p:sldId id="280" r:id="rId7"/>
    <p:sldId id="273" r:id="rId8"/>
    <p:sldId id="281" r:id="rId9"/>
    <p:sldId id="289" r:id="rId10"/>
    <p:sldId id="290" r:id="rId11"/>
    <p:sldId id="292" r:id="rId12"/>
    <p:sldId id="302" r:id="rId13"/>
    <p:sldId id="308" r:id="rId14"/>
    <p:sldId id="305" r:id="rId15"/>
    <p:sldId id="298" r:id="rId16"/>
    <p:sldId id="286" r:id="rId17"/>
    <p:sldId id="306" r:id="rId18"/>
    <p:sldId id="303" r:id="rId19"/>
    <p:sldId id="297" r:id="rId20"/>
    <p:sldId id="296" r:id="rId21"/>
    <p:sldId id="304" r:id="rId22"/>
    <p:sldId id="309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Babafemi O Taiwo" initials="" lastIdx="6" clrIdx="0"/>
  <p:cmAuthor id="1" name="Roy M Gulick" initials="RMG" lastIdx="2" clrIdx="1">
    <p:extLst/>
  </p:cmAuthor>
  <p:cmAuthor id="2" name="Hawkins, Elizabeth" initials="EH" lastIdx="1" clrIdx="2"/>
  <p:cmAuthor id="3" name="Taiwo, Babifemi" initials="" lastIdx="1" clrIdx="3"/>
  <p:cmAuthor id="4" name="Baiba Berzins" initials="BB" lastIdx="7" clrIdx="4">
    <p:extLst/>
  </p:cmAuthor>
  <p:cmAuthor id="5" name="Godfrey, Catherine (NIH/NIAID) [E]" initials="GC([" lastIdx="4" clrIdx="5">
    <p:extLst/>
  </p:cmAuthor>
  <p:cmAuthor id="6" name="Carole Wallis" initials="CW" lastIdx="4" clrIdx="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4F558B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commentAuthors" Target="commentAuthors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48902-8D85-4A5C-BE8F-5D7832631D5B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E981C-418E-4A45-B434-923EC7938D4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6019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F9CDB-D21D-A547-A1FB-9B3750F19F4F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55DFB-FDE9-4B4F-B732-F3153AEB7FC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6348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405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405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6779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726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5301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991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15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15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4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17841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389757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5131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7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630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24978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069834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425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15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15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4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7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>
                <a:solidFill>
                  <a:srgbClr val="FFFFFF"/>
                </a:solidFill>
              </a:defRPr>
            </a:lvl1pPr>
          </a:lstStyle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685800" rtl="0" eaLnBrk="1" latinLnBrk="0" hangingPunct="1">
        <a:spcBef>
          <a:spcPct val="0"/>
        </a:spcBef>
        <a:buNone/>
        <a:defRPr sz="3000" kern="1200" spc="-75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1540" indent="-10287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6pPr>
      <a:lvl7pPr marL="116586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7pPr>
      <a:lvl8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8pPr>
      <a:lvl9pPr marL="14401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484280F-247E-4587-BE15-09F06FEFCD0C}" type="datetimeFigureOut">
              <a:rPr lang="en-US" smtClean="0"/>
              <a:pPr/>
              <a:t>24.07.2017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>
                <a:solidFill>
                  <a:srgbClr val="FFFFFF"/>
                </a:solidFill>
              </a:defRPr>
            </a:lvl1pPr>
          </a:lstStyle>
          <a:p>
            <a:fld id="{6F1DC535-4A95-4642-B95C-5C77B76CF52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6663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685800" rtl="0" eaLnBrk="1" latinLnBrk="0" hangingPunct="1">
        <a:spcBef>
          <a:spcPct val="0"/>
        </a:spcBef>
        <a:buNone/>
        <a:defRPr sz="3000" kern="1200" spc="-75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1540" indent="-10287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6pPr>
      <a:lvl7pPr marL="116586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7pPr>
      <a:lvl8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8pPr>
      <a:lvl9pPr marL="14401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943" y="1255488"/>
            <a:ext cx="8621486" cy="1927225"/>
          </a:xfrm>
        </p:spPr>
        <p:txBody>
          <a:bodyPr>
            <a:noAutofit/>
          </a:bodyPr>
          <a:lstStyle/>
          <a:p>
            <a:pPr algn="ctr"/>
            <a:r>
              <a:rPr lang="en-US" altLang="en-US" sz="3200" b="1" cap="none" dirty="0" smtClean="0">
                <a:solidFill>
                  <a:srgbClr val="CC33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ACTG A5353: </a:t>
            </a:r>
            <a:r>
              <a:rPr lang="en-US" altLang="en-US" sz="2800" b="1" cap="none" dirty="0" smtClean="0">
                <a:solidFill>
                  <a:srgbClr val="CC33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A pilot study of </a:t>
            </a:r>
            <a:br>
              <a:rPr lang="en-US" altLang="en-US" sz="2800" b="1" cap="none" dirty="0" smtClean="0">
                <a:solidFill>
                  <a:srgbClr val="CC33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</a:br>
            <a:r>
              <a:rPr lang="en-US" altLang="en-US" sz="2800" b="1" cap="none" dirty="0" err="1" smtClean="0">
                <a:solidFill>
                  <a:srgbClr val="CC33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dolutegravir</a:t>
            </a:r>
            <a:r>
              <a:rPr lang="en-US" altLang="en-US" sz="2800" b="1" cap="none" dirty="0" smtClean="0">
                <a:solidFill>
                  <a:srgbClr val="CC33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(DTG) + lamivudine (3TC) </a:t>
            </a:r>
            <a:br>
              <a:rPr lang="en-US" altLang="en-US" sz="2800" b="1" cap="none" dirty="0" smtClean="0">
                <a:solidFill>
                  <a:srgbClr val="CC33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</a:br>
            <a:r>
              <a:rPr lang="en-US" altLang="en-US" sz="2800" b="1" cap="none" dirty="0" smtClean="0">
                <a:solidFill>
                  <a:srgbClr val="CC33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for initial treatment of </a:t>
            </a:r>
            <a:br>
              <a:rPr lang="en-US" altLang="en-US" sz="2800" b="1" cap="none" dirty="0" smtClean="0">
                <a:solidFill>
                  <a:srgbClr val="CC33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</a:br>
            <a:r>
              <a:rPr lang="en-US" altLang="en-US" sz="2800" b="1" cap="none" dirty="0" smtClean="0">
                <a:solidFill>
                  <a:srgbClr val="CC33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HIV-1-infected participants with </a:t>
            </a:r>
            <a:br>
              <a:rPr lang="en-US" altLang="en-US" sz="2800" b="1" cap="none" dirty="0" smtClean="0">
                <a:solidFill>
                  <a:srgbClr val="CC33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</a:br>
            <a:r>
              <a:rPr lang="en-US" altLang="en-US" sz="2800" b="1" cap="none" dirty="0" smtClean="0">
                <a:solidFill>
                  <a:srgbClr val="CC33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HIV-1 RNA &lt;500,000 copies/ml</a:t>
            </a:r>
            <a:endParaRPr lang="en-US" sz="2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0400" y="3747046"/>
            <a:ext cx="8011886" cy="2777125"/>
          </a:xfrm>
        </p:spPr>
        <p:txBody>
          <a:bodyPr>
            <a:normAutofit fontScale="55000" lnSpcReduction="20000"/>
          </a:bodyPr>
          <a:lstStyle/>
          <a:p>
            <a:r>
              <a:rPr lang="en-US" altLang="en-US" sz="3200" u="sng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</a:t>
            </a:r>
            <a:r>
              <a:rPr lang="en-US" sz="3200" u="sng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Babafemi O. </a:t>
            </a:r>
            <a:r>
              <a:rPr lang="en-US" sz="3200" u="sng" dirty="0" err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Taiwo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Lu Zheng,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Amesika N. </a:t>
            </a:r>
            <a:r>
              <a:rPr lang="en-US" sz="3200" dirty="0" err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Nyaku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Andrei </a:t>
            </a:r>
            <a:r>
              <a:rPr lang="en-US" sz="3200" dirty="0" err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Stefanescu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Paul E. Sax,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5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David Haas,</a:t>
            </a:r>
            <a:r>
              <a:rPr lang="en-US" alt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1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Baiba </a:t>
            </a:r>
            <a:r>
              <a:rPr lang="en-US" sz="3200" dirty="0" err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Berzins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6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Carole L. Wallis, </a:t>
            </a:r>
            <a:r>
              <a:rPr lang="en-US" sz="3200" baseline="30000" dirty="0" smtClean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7</a:t>
            </a:r>
            <a:r>
              <a:rPr lang="en-US" sz="3200" dirty="0" smtClean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Kimberly 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Y. Smith,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7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Belinda Ha,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8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Catherine Godfrey,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9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Johnstone </a:t>
            </a:r>
            <a:r>
              <a:rPr lang="en-US" sz="3200" dirty="0" err="1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Kumwenda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10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Edward Acosta,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11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Beverly E. Sha,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12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Cornelius Van Dam, </a:t>
            </a:r>
            <a:r>
              <a:rPr lang="en-US" sz="3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13</a:t>
            </a:r>
            <a:r>
              <a:rPr lang="en-US" sz="3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Roy M. </a:t>
            </a:r>
            <a:r>
              <a:rPr lang="en-US" sz="3200" dirty="0" err="1" smtClean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Gulick</a:t>
            </a:r>
            <a:endParaRPr lang="en-US" sz="3200" dirty="0" smtClean="0">
              <a:solidFill>
                <a:srgbClr val="00000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/>
            </a:r>
            <a:br>
              <a:rPr lang="en-US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</a:b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Northwestern University, Chicago, U.S.,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Harvard School of Public Health, Boston, U.S.,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Rutgers, New Jersey Medical School, Newark, U.S.,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4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Brigham and Women's Hospital, Boston, U.S.,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5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Vanderbilt University, Nashville, U.S.,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6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BARC-SA/Lancet Laboratories, Johannesburg, South Africa,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ViiV Healthcare, Research Triangle Park, U.S.,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8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NIH, NIAID, Division of AIDS, Rockville, U.S.,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9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College of Medicine, Johns Hopkins Project, Blantyre, Malawi, 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10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University of Alabama, Birmingham, U.S.,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11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Rush University Medical Center, Chicago, U.S.,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12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Greensboro Clinical Research Site, Greensboro, U.S., </a:t>
            </a:r>
            <a:r>
              <a:rPr lang="en-US" sz="2200" baseline="300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13</a:t>
            </a:r>
            <a:r>
              <a:rPr lang="en-US" sz="2200" dirty="0">
                <a:solidFill>
                  <a:srgbClr val="00000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Weill Cornell Medicine, New York, U.S.</a:t>
            </a:r>
            <a:endParaRPr lang="en-US" sz="2200" b="1" dirty="0"/>
          </a:p>
        </p:txBody>
      </p:sp>
      <p:pic>
        <p:nvPicPr>
          <p:cNvPr id="5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0252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9166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74"/>
            <a:ext cx="8890782" cy="99417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Primary </a:t>
            </a:r>
            <a:r>
              <a:rPr lang="en-US" sz="4000" b="1" dirty="0" smtClean="0"/>
              <a:t>Outcome:</a:t>
            </a:r>
            <a:br>
              <a:rPr lang="en-US" sz="4000" b="1" dirty="0" smtClean="0"/>
            </a:br>
            <a:r>
              <a:rPr lang="en-US" sz="4000" b="1" dirty="0" smtClean="0"/>
              <a:t>FDA </a:t>
            </a:r>
            <a:r>
              <a:rPr lang="en-US" sz="4000" b="1" dirty="0"/>
              <a:t>Snapshot at Week 24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4403092"/>
              </p:ext>
            </p:extLst>
          </p:nvPr>
        </p:nvGraphicFramePr>
        <p:xfrm>
          <a:off x="225084" y="1585071"/>
          <a:ext cx="8782845" cy="3432427"/>
        </p:xfrm>
        <a:graphic>
          <a:graphicData uri="http://schemas.openxmlformats.org/drawingml/2006/table">
            <a:tbl>
              <a:tblPr/>
              <a:tblGrid>
                <a:gridCol w="3169469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27008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145029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  <a:gridCol w="45831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  <a:gridCol w="1466985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4"/>
                    </a:ext>
                  </a:extLst>
                </a:gridCol>
                <a:gridCol w="375605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5"/>
                    </a:ext>
                  </a:extLst>
                </a:gridCol>
                <a:gridCol w="159210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6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l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            Baseline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HIV-1 RNA 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&gt; 100,000 </a:t>
                      </a:r>
                      <a:r>
                        <a:rPr lang="en-US" sz="1600" b="1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cpm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N=37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≤ 100,000 </a:t>
                      </a:r>
                      <a:r>
                        <a:rPr lang="en-US" sz="16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cpm</a:t>
                      </a: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N=83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Total</a:t>
                      </a:r>
                      <a:b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N=120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263923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Virologic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success</a:t>
                      </a:r>
                      <a:endParaRPr lang="en-US" sz="16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33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(89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%)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75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(90</a:t>
                      </a: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%</a:t>
                      </a:r>
                      <a:r>
                        <a:rPr lang="en-US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)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108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(90%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)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345280">
                <a:tc>
                  <a:txBody>
                    <a:bodyPr/>
                    <a:lstStyle/>
                    <a:p>
                      <a:pPr marL="24384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HIV-1 RNA &lt; 50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cpm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[95%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CI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]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[75%,97%]</a:t>
                      </a:r>
                      <a:endParaRPr lang="en-US" sz="16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[82%,96%]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[83%,95%]</a:t>
                      </a:r>
                      <a:endParaRPr lang="en-US" sz="16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263923"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Virologic non-success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(8%)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(2%)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(4%)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263923">
                <a:tc>
                  <a:txBody>
                    <a:bodyPr/>
                    <a:lstStyle/>
                    <a:p>
                      <a:pPr marL="24384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HIV-1 RNA ≥ 50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cpm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3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548333">
                <a:tc>
                  <a:txBody>
                    <a:bodyPr/>
                    <a:lstStyle/>
                    <a:p>
                      <a:pPr marL="24384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Discontinued study treatment for other reasons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while HIV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RNA ≥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50*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263923"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No virologic data in window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(3%)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(7%)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(6%)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263923">
                <a:tc>
                  <a:txBody>
                    <a:bodyPr/>
                    <a:lstStyle/>
                    <a:p>
                      <a:pPr marL="24384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Discontinued study treatment for other reasons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#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  <a:tr h="263923">
                <a:tc>
                  <a:txBody>
                    <a:bodyPr/>
                    <a:lstStyle/>
                    <a:p>
                      <a:pPr marL="24384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On study but missing data in window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9"/>
                  </a:ext>
                </a:extLst>
              </a:tr>
            </a:tbl>
          </a:graphicData>
        </a:graphic>
      </p:graphicFrame>
      <p:pic>
        <p:nvPicPr>
          <p:cNvPr id="5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2431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5084" y="5551749"/>
            <a:ext cx="7279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</a:t>
            </a:r>
            <a:r>
              <a:rPr lang="en-US" sz="1400" dirty="0"/>
              <a:t>95% Confidence intervals] for proportion of participants with </a:t>
            </a:r>
            <a:r>
              <a:rPr lang="en-US" sz="1400" dirty="0" err="1"/>
              <a:t>virologic</a:t>
            </a:r>
            <a:r>
              <a:rPr lang="en-US" sz="1400" dirty="0"/>
              <a:t> success at </a:t>
            </a:r>
            <a:r>
              <a:rPr lang="en-US" sz="1400" dirty="0" smtClean="0"/>
              <a:t>Week 24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362857" y="5268049"/>
            <a:ext cx="7467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* Poor adherence; # Lost to follow-up, pregnancy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457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7675" y="390525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FDA Snapshot </a:t>
            </a:r>
            <a:r>
              <a:rPr lang="en-US" b="1" dirty="0" err="1" smtClean="0"/>
              <a:t>Virologic</a:t>
            </a:r>
            <a:r>
              <a:rPr lang="en-US" b="1" dirty="0" smtClean="0"/>
              <a:t> Non-Success: </a:t>
            </a:r>
            <a:br>
              <a:rPr lang="en-US" b="1" dirty="0" smtClean="0"/>
            </a:br>
            <a:r>
              <a:rPr lang="en-US" b="1" dirty="0" smtClean="0"/>
              <a:t>HIV-1 RNA to Week 24 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172" y="1469649"/>
            <a:ext cx="3962245" cy="3373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6540" y="1469649"/>
            <a:ext cx="3965162" cy="337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78647" y="2009481"/>
            <a:ext cx="896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&gt;100k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4852" y="1928871"/>
            <a:ext cx="896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&gt;100k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8" name="Picture 66" descr="ACTG_logo_2007_colo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0252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857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06744" y="36195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Protocol-Defined </a:t>
            </a:r>
            <a:r>
              <a:rPr lang="en-US" b="1" dirty="0" err="1" smtClean="0"/>
              <a:t>Virologic</a:t>
            </a:r>
            <a:r>
              <a:rPr lang="en-US" b="1" dirty="0" smtClean="0"/>
              <a:t> Failures (PDVF):  </a:t>
            </a:r>
            <a:br>
              <a:rPr lang="en-US" b="1" dirty="0" smtClean="0"/>
            </a:br>
            <a:r>
              <a:rPr lang="en-US" b="1" dirty="0" smtClean="0"/>
              <a:t>HIV-1 RNA and DTG Levels to Week 24 </a:t>
            </a:r>
            <a:endParaRPr lang="en-US" b="1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0168" y="3769051"/>
            <a:ext cx="4418571" cy="3088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own Arrow 4"/>
          <p:cNvSpPr/>
          <p:nvPr/>
        </p:nvSpPr>
        <p:spPr>
          <a:xfrm>
            <a:off x="7753611" y="3432132"/>
            <a:ext cx="52268" cy="3800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05879" y="3550563"/>
            <a:ext cx="10377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Off DTG/3TC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6274972" y="3830821"/>
            <a:ext cx="85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&lt;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100k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1694" y="1187776"/>
            <a:ext cx="3438525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51955" y="1281912"/>
            <a:ext cx="896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&gt;100k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0009" y="3731458"/>
            <a:ext cx="4214952" cy="3164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44771" y="3711621"/>
            <a:ext cx="85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&lt;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100k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4895" y="3469786"/>
            <a:ext cx="10377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Off DTG/3TC</a:t>
            </a:r>
            <a:endParaRPr lang="en-US" sz="1100" dirty="0"/>
          </a:p>
        </p:txBody>
      </p:sp>
      <p:sp>
        <p:nvSpPr>
          <p:cNvPr id="6" name="Down Arrow 5"/>
          <p:cNvSpPr/>
          <p:nvPr/>
        </p:nvSpPr>
        <p:spPr>
          <a:xfrm>
            <a:off x="2640799" y="3432132"/>
            <a:ext cx="45719" cy="3369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330148" y="2189364"/>
            <a:ext cx="2813852" cy="65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   </a:t>
            </a:r>
            <a:r>
              <a:rPr lang="en-US" sz="1100" i="1" dirty="0" smtClean="0">
                <a:solidFill>
                  <a:srgbClr val="161AAA"/>
                </a:solidFill>
              </a:rPr>
              <a:t>HIV-1 </a:t>
            </a:r>
            <a:r>
              <a:rPr lang="en-US" sz="1100" i="1" dirty="0">
                <a:solidFill>
                  <a:srgbClr val="161AAA"/>
                </a:solidFill>
              </a:rPr>
              <a:t>RNA </a:t>
            </a:r>
            <a:r>
              <a:rPr lang="en-US" sz="1100" i="1" dirty="0" smtClean="0">
                <a:solidFill>
                  <a:srgbClr val="161AAA"/>
                </a:solidFill>
              </a:rPr>
              <a:t>less than limit of detection  </a:t>
            </a:r>
            <a:r>
              <a:rPr lang="en-US" sz="1200" i="1" dirty="0" smtClean="0"/>
              <a:t>.</a:t>
            </a:r>
          </a:p>
          <a:p>
            <a:r>
              <a:rPr lang="en-US" sz="1200" i="1" dirty="0" smtClean="0"/>
              <a:t>    </a:t>
            </a:r>
            <a:r>
              <a:rPr lang="en-US" sz="1200" i="1" dirty="0" smtClean="0">
                <a:solidFill>
                  <a:srgbClr val="FF0000"/>
                </a:solidFill>
              </a:rPr>
              <a:t>No DTG drug </a:t>
            </a:r>
            <a:r>
              <a:rPr lang="en-US" sz="1200" i="1" dirty="0">
                <a:solidFill>
                  <a:srgbClr val="FF0000"/>
                </a:solidFill>
              </a:rPr>
              <a:t>level </a:t>
            </a:r>
            <a:r>
              <a:rPr lang="en-US" sz="1200" i="1" dirty="0" smtClean="0">
                <a:solidFill>
                  <a:srgbClr val="FF0000"/>
                </a:solidFill>
              </a:rPr>
              <a:t>detected. </a:t>
            </a:r>
          </a:p>
          <a:p>
            <a:endParaRPr lang="en-US" sz="1050" dirty="0"/>
          </a:p>
        </p:txBody>
      </p:sp>
      <p:sp>
        <p:nvSpPr>
          <p:cNvPr id="15" name="Oval 14"/>
          <p:cNvSpPr/>
          <p:nvPr/>
        </p:nvSpPr>
        <p:spPr>
          <a:xfrm>
            <a:off x="6429829" y="2326285"/>
            <a:ext cx="71919" cy="92467"/>
          </a:xfrm>
          <a:prstGeom prst="ellipse">
            <a:avLst/>
          </a:prstGeom>
          <a:solidFill>
            <a:schemeClr val="bg1"/>
          </a:solidFill>
          <a:ln>
            <a:solidFill>
              <a:srgbClr val="161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iamond 15"/>
          <p:cNvSpPr/>
          <p:nvPr/>
        </p:nvSpPr>
        <p:spPr>
          <a:xfrm>
            <a:off x="6400800" y="2475940"/>
            <a:ext cx="71919" cy="132106"/>
          </a:xfrm>
          <a:prstGeom prst="diamond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8992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714" y="376699"/>
            <a:ext cx="8229600" cy="990600"/>
          </a:xfrm>
        </p:spPr>
        <p:txBody>
          <a:bodyPr/>
          <a:lstStyle/>
          <a:p>
            <a:r>
              <a:rPr lang="en-US" dirty="0"/>
              <a:t>		</a:t>
            </a:r>
            <a:r>
              <a:rPr lang="en-US" sz="4000" b="1" dirty="0" smtClean="0"/>
              <a:t>CD4 </a:t>
            </a:r>
            <a:r>
              <a:rPr lang="en-US" sz="4000" b="1" dirty="0"/>
              <a:t>Count Changes</a:t>
            </a:r>
          </a:p>
        </p:txBody>
      </p:sp>
      <p:pic>
        <p:nvPicPr>
          <p:cNvPr id="5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4181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9545" y="1693991"/>
            <a:ext cx="4874455" cy="3574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644" y="1693992"/>
            <a:ext cx="4190056" cy="35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8923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551" y="85725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Adverse </a:t>
            </a:r>
            <a:r>
              <a:rPr lang="en-US" sz="4000" b="1" dirty="0"/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849" y="1935876"/>
            <a:ext cx="8356976" cy="3501123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Two participants experienced Grade 3 possibly/probably treatment-related </a:t>
            </a:r>
            <a:r>
              <a:rPr lang="en-US" sz="2400" dirty="0"/>
              <a:t>adverse </a:t>
            </a:r>
            <a:r>
              <a:rPr lang="en-US" sz="2400" dirty="0" smtClean="0"/>
              <a:t>events</a:t>
            </a:r>
          </a:p>
          <a:p>
            <a:pPr lvl="2"/>
            <a:r>
              <a:rPr lang="en-US" sz="2000" dirty="0" smtClean="0"/>
              <a:t>Creatinine clearance </a:t>
            </a:r>
            <a:endParaRPr lang="en-US" sz="2000" dirty="0"/>
          </a:p>
          <a:p>
            <a:pPr lvl="2"/>
            <a:r>
              <a:rPr lang="en-US" sz="2000" dirty="0" smtClean="0"/>
              <a:t>Palpitations</a:t>
            </a:r>
          </a:p>
          <a:p>
            <a:pPr lvl="1"/>
            <a:r>
              <a:rPr lang="en-US" sz="2400" dirty="0" smtClean="0"/>
              <a:t>No Grade 4 adverse events </a:t>
            </a:r>
          </a:p>
          <a:p>
            <a:pPr lvl="1"/>
            <a:r>
              <a:rPr lang="en-US" sz="2400" dirty="0" smtClean="0"/>
              <a:t>No discontinuations due to adverse events </a:t>
            </a:r>
          </a:p>
          <a:p>
            <a:pPr marL="20574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4181" y="6120947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5729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229600" cy="752475"/>
          </a:xfrm>
        </p:spPr>
        <p:txBody>
          <a:bodyPr/>
          <a:lstStyle/>
          <a:p>
            <a:r>
              <a:rPr lang="en-US" dirty="0"/>
              <a:t>				</a:t>
            </a:r>
            <a:r>
              <a:rPr lang="en-US" sz="4000" b="1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095374"/>
            <a:ext cx="8448675" cy="5514975"/>
          </a:xfrm>
        </p:spPr>
        <p:txBody>
          <a:bodyPr>
            <a:noAutofit/>
          </a:bodyPr>
          <a:lstStyle/>
          <a:p>
            <a:r>
              <a:rPr lang="en-US" sz="2000" dirty="0"/>
              <a:t>In this pilot study, DTG+3TC demonstrated </a:t>
            </a:r>
            <a:r>
              <a:rPr lang="en-US" sz="2000" dirty="0" smtClean="0"/>
              <a:t>potent </a:t>
            </a:r>
            <a:r>
              <a:rPr lang="en-US" sz="2000" dirty="0" err="1" smtClean="0"/>
              <a:t>virologic</a:t>
            </a:r>
            <a:r>
              <a:rPr lang="en-US" sz="2000" dirty="0" smtClean="0"/>
              <a:t> </a:t>
            </a:r>
            <a:r>
              <a:rPr lang="en-US" sz="2000" dirty="0"/>
              <a:t>efficacy with study entry VL up to 500,000 copies/mL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 err="1"/>
              <a:t>Virologic</a:t>
            </a:r>
            <a:r>
              <a:rPr lang="en-US" sz="2000" dirty="0"/>
              <a:t> failure </a:t>
            </a:r>
            <a:r>
              <a:rPr lang="en-US" sz="2000" dirty="0" smtClean="0"/>
              <a:t>was uncommon and associated with suboptimal adherence</a:t>
            </a:r>
          </a:p>
          <a:p>
            <a:pPr lvl="1"/>
            <a:r>
              <a:rPr lang="en-US" sz="1800" dirty="0" smtClean="0"/>
              <a:t>3 </a:t>
            </a:r>
            <a:r>
              <a:rPr lang="en-US" sz="1800" dirty="0"/>
              <a:t>patients met PDVF, one of whom had emergent </a:t>
            </a:r>
            <a:r>
              <a:rPr lang="en-US" sz="1800" dirty="0" smtClean="0"/>
              <a:t>R263RK mixture and M184V</a:t>
            </a:r>
          </a:p>
          <a:p>
            <a:pPr lvl="1"/>
            <a:endParaRPr lang="en-US" sz="2000" dirty="0"/>
          </a:p>
          <a:p>
            <a:r>
              <a:rPr lang="en-US" sz="2000" dirty="0"/>
              <a:t>Future work in A5353:</a:t>
            </a:r>
          </a:p>
          <a:p>
            <a:pPr lvl="1"/>
            <a:r>
              <a:rPr lang="en-US" sz="1800" dirty="0"/>
              <a:t>Investigate baseline and on-treatment RT and INI minority variants in </a:t>
            </a:r>
            <a:r>
              <a:rPr lang="en-US" sz="1800" dirty="0" smtClean="0"/>
              <a:t>the participants </a:t>
            </a:r>
            <a:r>
              <a:rPr lang="en-US" sz="1800" dirty="0"/>
              <a:t>with </a:t>
            </a:r>
            <a:r>
              <a:rPr lang="en-US" sz="1800" dirty="0" err="1"/>
              <a:t>virologic</a:t>
            </a:r>
            <a:r>
              <a:rPr lang="en-US" sz="1800" dirty="0"/>
              <a:t> failure and a matched control group</a:t>
            </a:r>
          </a:p>
          <a:p>
            <a:pPr lvl="1"/>
            <a:r>
              <a:rPr lang="en-US" sz="1800" dirty="0"/>
              <a:t>Perform phenotyping on </a:t>
            </a:r>
            <a:r>
              <a:rPr lang="en-US" sz="1800" dirty="0" smtClean="0"/>
              <a:t>the participant </a:t>
            </a:r>
            <a:r>
              <a:rPr lang="en-US" sz="1800" dirty="0"/>
              <a:t>with </a:t>
            </a:r>
            <a:r>
              <a:rPr lang="en-US" sz="1800" dirty="0" smtClean="0"/>
              <a:t>emergent R263K</a:t>
            </a:r>
            <a:r>
              <a:rPr lang="en-US" sz="1800" dirty="0"/>
              <a:t>/R </a:t>
            </a:r>
            <a:r>
              <a:rPr lang="en-US" sz="1800" dirty="0" smtClean="0"/>
              <a:t>mixture</a:t>
            </a:r>
          </a:p>
          <a:p>
            <a:pPr lvl="1"/>
            <a:r>
              <a:rPr lang="en-US" sz="1800" dirty="0" smtClean="0"/>
              <a:t>Analysis of pharmacogenetics associations</a:t>
            </a:r>
            <a:endParaRPr lang="en-US" sz="1800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Two large randomized </a:t>
            </a:r>
            <a:r>
              <a:rPr lang="en-US" sz="2000" dirty="0" smtClean="0"/>
              <a:t>studies </a:t>
            </a:r>
            <a:r>
              <a:rPr lang="en-US" sz="2000" dirty="0"/>
              <a:t>(</a:t>
            </a:r>
            <a:r>
              <a:rPr lang="en-US" sz="2000" dirty="0" smtClean="0"/>
              <a:t>GEMINI-1 and GEMINI-2</a:t>
            </a:r>
            <a:r>
              <a:rPr lang="en-US" sz="2000" dirty="0"/>
              <a:t>) are underway and will provide more data on the resistance barrier of DTG+</a:t>
            </a:r>
            <a:r>
              <a:rPr lang="en-US" sz="2000" dirty="0" smtClean="0"/>
              <a:t>3TC</a:t>
            </a:r>
          </a:p>
          <a:p>
            <a:endParaRPr lang="en-US" sz="1000" dirty="0" smtClean="0"/>
          </a:p>
        </p:txBody>
      </p:sp>
      <p:pic>
        <p:nvPicPr>
          <p:cNvPr id="4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0252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780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627" y="399528"/>
            <a:ext cx="8229600" cy="704850"/>
          </a:xfrm>
        </p:spPr>
        <p:txBody>
          <a:bodyPr/>
          <a:lstStyle/>
          <a:p>
            <a:pPr algn="ctr"/>
            <a:r>
              <a:rPr lang="en-US" b="1" dirty="0" smtClean="0"/>
              <a:t>Acknowledgements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316972"/>
            <a:ext cx="5392352" cy="5541028"/>
          </a:xfrm>
        </p:spPr>
        <p:txBody>
          <a:bodyPr>
            <a:normAutofit/>
          </a:bodyPr>
          <a:lstStyle/>
          <a:p>
            <a:r>
              <a:rPr lang="en-US" sz="2000" b="1" u="sng" dirty="0" smtClean="0">
                <a:solidFill>
                  <a:srgbClr val="002060"/>
                </a:solidFill>
              </a:rPr>
              <a:t>A5353 Team</a:t>
            </a:r>
          </a:p>
          <a:p>
            <a:pPr lvl="1"/>
            <a:r>
              <a:rPr lang="en-US" sz="1600" dirty="0" smtClean="0"/>
              <a:t>Co-Chairs: </a:t>
            </a:r>
            <a:r>
              <a:rPr lang="en-US" sz="1600" dirty="0" err="1" smtClean="0"/>
              <a:t>Babafemi</a:t>
            </a:r>
            <a:r>
              <a:rPr lang="en-US" sz="1600" dirty="0" smtClean="0"/>
              <a:t> </a:t>
            </a:r>
            <a:r>
              <a:rPr lang="en-US" sz="1600" dirty="0" err="1" smtClean="0"/>
              <a:t>Taiwo</a:t>
            </a:r>
            <a:r>
              <a:rPr lang="en-US" sz="1600" dirty="0" smtClean="0"/>
              <a:t>, Trip </a:t>
            </a:r>
            <a:r>
              <a:rPr lang="en-US" sz="1600" dirty="0" err="1" smtClean="0"/>
              <a:t>Gulick</a:t>
            </a:r>
            <a:endParaRPr lang="en-US" sz="1600" dirty="0" smtClean="0"/>
          </a:p>
          <a:p>
            <a:pPr lvl="1"/>
            <a:r>
              <a:rPr lang="en-US" sz="1600" dirty="0" smtClean="0"/>
              <a:t>Clinical Trials Specialist: Elizabeth Hawkins</a:t>
            </a:r>
          </a:p>
          <a:p>
            <a:pPr lvl="1"/>
            <a:r>
              <a:rPr lang="en-US" sz="1600" dirty="0" smtClean="0"/>
              <a:t>Statistician: Summer Zheng, Andrei </a:t>
            </a:r>
            <a:r>
              <a:rPr lang="en-US" sz="1600" dirty="0" err="1" smtClean="0"/>
              <a:t>Stefanescu</a:t>
            </a:r>
            <a:endParaRPr lang="en-US" sz="1600" dirty="0" smtClean="0"/>
          </a:p>
          <a:p>
            <a:pPr lvl="1"/>
            <a:r>
              <a:rPr lang="en-US" sz="1600" dirty="0" smtClean="0"/>
              <a:t>Data Managers: Melissa </a:t>
            </a:r>
            <a:r>
              <a:rPr lang="en-US" sz="1600" dirty="0" err="1" smtClean="0"/>
              <a:t>Mineo</a:t>
            </a:r>
            <a:r>
              <a:rPr lang="en-US" sz="1600" dirty="0" smtClean="0"/>
              <a:t>, Bernadette </a:t>
            </a:r>
            <a:r>
              <a:rPr lang="en-US" sz="1600" dirty="0" err="1" smtClean="0"/>
              <a:t>Jarocki</a:t>
            </a:r>
            <a:endParaRPr lang="en-US" sz="1600" dirty="0" smtClean="0"/>
          </a:p>
          <a:p>
            <a:pPr lvl="1"/>
            <a:r>
              <a:rPr lang="en-US" sz="1600" dirty="0" smtClean="0"/>
              <a:t>Pharmacist: </a:t>
            </a:r>
            <a:r>
              <a:rPr lang="en-US" sz="1600" dirty="0" err="1" smtClean="0"/>
              <a:t>Oladapo</a:t>
            </a:r>
            <a:r>
              <a:rPr lang="en-US" sz="1600" dirty="0" smtClean="0"/>
              <a:t> </a:t>
            </a:r>
            <a:r>
              <a:rPr lang="en-US" sz="1600" dirty="0" err="1" smtClean="0"/>
              <a:t>Alli</a:t>
            </a:r>
            <a:endParaRPr lang="en-US" sz="1600" dirty="0" smtClean="0"/>
          </a:p>
          <a:p>
            <a:pPr lvl="1"/>
            <a:r>
              <a:rPr lang="en-US" sz="1600" dirty="0" smtClean="0"/>
              <a:t>Virologist: Carole Wallis</a:t>
            </a:r>
          </a:p>
          <a:p>
            <a:pPr lvl="1"/>
            <a:r>
              <a:rPr lang="en-US" sz="1600" dirty="0" smtClean="0"/>
              <a:t>Investigators: </a:t>
            </a:r>
            <a:r>
              <a:rPr lang="en-US" sz="1600" dirty="0" err="1"/>
              <a:t>Amesika</a:t>
            </a:r>
            <a:r>
              <a:rPr lang="en-US" sz="1600" dirty="0"/>
              <a:t> </a:t>
            </a:r>
            <a:r>
              <a:rPr lang="en-US" sz="1600" dirty="0" err="1"/>
              <a:t>Nyaku</a:t>
            </a:r>
            <a:r>
              <a:rPr lang="en-US" sz="1600" dirty="0"/>
              <a:t>, Paul Sax, David </a:t>
            </a:r>
            <a:r>
              <a:rPr lang="en-US" sz="1600" dirty="0" smtClean="0"/>
              <a:t>Haas, Johnstone </a:t>
            </a:r>
            <a:r>
              <a:rPr lang="en-US" sz="1600" dirty="0" err="1" smtClean="0"/>
              <a:t>Kumwenda</a:t>
            </a:r>
            <a:endParaRPr lang="en-US" sz="1600" dirty="0" smtClean="0"/>
          </a:p>
          <a:p>
            <a:pPr lvl="1"/>
            <a:r>
              <a:rPr lang="en-US" sz="1600" dirty="0" smtClean="0"/>
              <a:t>Field Reps: </a:t>
            </a:r>
            <a:r>
              <a:rPr lang="en-US" sz="1600" dirty="0" err="1" smtClean="0"/>
              <a:t>Baiba</a:t>
            </a:r>
            <a:r>
              <a:rPr lang="en-US" sz="1600" dirty="0" smtClean="0"/>
              <a:t> </a:t>
            </a:r>
            <a:r>
              <a:rPr lang="en-US" sz="1600" dirty="0" err="1"/>
              <a:t>Berzins</a:t>
            </a:r>
            <a:r>
              <a:rPr lang="en-US" sz="1600" dirty="0"/>
              <a:t>, </a:t>
            </a:r>
            <a:r>
              <a:rPr lang="en-US" sz="1600" dirty="0" smtClean="0"/>
              <a:t>Tanisha Sullivan</a:t>
            </a:r>
          </a:p>
          <a:p>
            <a:pPr lvl="1"/>
            <a:r>
              <a:rPr lang="en-US" sz="1600" dirty="0" smtClean="0"/>
              <a:t>Lab Tech: Gerald </a:t>
            </a:r>
            <a:r>
              <a:rPr lang="en-US" sz="1600" dirty="0" err="1" smtClean="0"/>
              <a:t>Tegha</a:t>
            </a:r>
            <a:endParaRPr lang="en-US" sz="1600" dirty="0" smtClean="0"/>
          </a:p>
          <a:p>
            <a:pPr lvl="1"/>
            <a:r>
              <a:rPr lang="en-US" sz="1600" dirty="0" smtClean="0"/>
              <a:t>Lab Data Managers: Adam </a:t>
            </a:r>
            <a:r>
              <a:rPr lang="en-US" sz="1600" dirty="0" err="1" smtClean="0"/>
              <a:t>Manzella</a:t>
            </a:r>
            <a:r>
              <a:rPr lang="en-US" sz="1600" dirty="0" smtClean="0"/>
              <a:t>, Allison </a:t>
            </a:r>
            <a:r>
              <a:rPr lang="en-US" sz="1600" dirty="0" err="1" smtClean="0"/>
              <a:t>Reding</a:t>
            </a:r>
            <a:r>
              <a:rPr lang="en-US" sz="1600" dirty="0" smtClean="0"/>
              <a:t>, Laura </a:t>
            </a:r>
            <a:r>
              <a:rPr lang="en-US" sz="1600" dirty="0" err="1" smtClean="0"/>
              <a:t>Hovind</a:t>
            </a:r>
            <a:endParaRPr lang="en-US" sz="1600" dirty="0" smtClean="0"/>
          </a:p>
          <a:p>
            <a:pPr lvl="1"/>
            <a:r>
              <a:rPr lang="en-US" sz="1600" dirty="0" smtClean="0"/>
              <a:t>CSS: Angel Hernandez</a:t>
            </a:r>
          </a:p>
          <a:p>
            <a:pPr lvl="1"/>
            <a:r>
              <a:rPr lang="en-US" sz="1600" dirty="0"/>
              <a:t>DAIDS: Katy Godfrey</a:t>
            </a:r>
          </a:p>
          <a:p>
            <a:pPr lvl="1"/>
            <a:r>
              <a:rPr lang="en-US" sz="1600" dirty="0" err="1" smtClean="0"/>
              <a:t>ViiV</a:t>
            </a:r>
            <a:r>
              <a:rPr lang="en-US" sz="1600" dirty="0" smtClean="0"/>
              <a:t>: Kim </a:t>
            </a:r>
            <a:r>
              <a:rPr lang="en-US" sz="1600" dirty="0"/>
              <a:t>Smith, Belinda </a:t>
            </a:r>
            <a:r>
              <a:rPr lang="en-US" sz="1600" dirty="0" smtClean="0"/>
              <a:t>Ha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91665" y="1002406"/>
            <a:ext cx="2011251" cy="376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lvl="0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2000" b="1" u="sng" dirty="0" smtClean="0">
                <a:solidFill>
                  <a:srgbClr val="002060"/>
                </a:solidFill>
              </a:rPr>
              <a:t>CRS </a:t>
            </a:r>
            <a:r>
              <a:rPr lang="en-US" sz="1600" b="1" u="sng" dirty="0" smtClean="0">
                <a:solidFill>
                  <a:srgbClr val="002060"/>
                </a:solidFill>
              </a:rPr>
              <a:t> </a:t>
            </a:r>
            <a:endParaRPr lang="en-US" sz="1600" dirty="0" smtClean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Rush 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Greensboro 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Northwestern  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Miami  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Colorado  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Houston 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UNC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Vanderbilt 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Trinity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Ohio State 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Wash U 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Miriam 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Chelsea </a:t>
            </a:r>
            <a:endParaRPr lang="en-US" sz="1400" dirty="0">
              <a:solidFill>
                <a:srgbClr val="292934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92972" y="1335267"/>
            <a:ext cx="1981199" cy="341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USC </a:t>
            </a:r>
            <a:endParaRPr lang="en-US" sz="1400" dirty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>
                <a:solidFill>
                  <a:srgbClr val="292934"/>
                </a:solidFill>
              </a:rPr>
              <a:t>Puerto </a:t>
            </a:r>
            <a:r>
              <a:rPr lang="en-US" sz="1400" dirty="0" smtClean="0">
                <a:solidFill>
                  <a:srgbClr val="292934"/>
                </a:solidFill>
              </a:rPr>
              <a:t>Rico </a:t>
            </a:r>
            <a:endParaRPr lang="en-US" sz="1400" dirty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Brigham </a:t>
            </a:r>
            <a:endParaRPr lang="en-US" sz="1400" dirty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>
                <a:solidFill>
                  <a:srgbClr val="292934"/>
                </a:solidFill>
              </a:rPr>
              <a:t>Harbor </a:t>
            </a: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UCSD </a:t>
            </a:r>
            <a:endParaRPr lang="en-US" sz="1400" dirty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Cincinnati </a:t>
            </a:r>
            <a:endParaRPr lang="en-US" sz="1400" dirty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Emory</a:t>
            </a:r>
            <a:endParaRPr lang="en-US" sz="1400" dirty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Cornell </a:t>
            </a:r>
            <a:endParaRPr lang="en-US" sz="1400" dirty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Penn </a:t>
            </a:r>
            <a:endParaRPr lang="en-US" sz="1400" dirty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Columbia </a:t>
            </a:r>
            <a:endParaRPr lang="en-US" sz="1400" dirty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Rochester </a:t>
            </a:r>
            <a:endParaRPr lang="en-US" sz="1400" dirty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MGH </a:t>
            </a:r>
            <a:endParaRPr lang="en-US" sz="1400" dirty="0">
              <a:solidFill>
                <a:srgbClr val="292934"/>
              </a:solidFill>
            </a:endParaRPr>
          </a:p>
          <a:p>
            <a:pPr marL="594360" lvl="1" indent="-137160" defTabSz="685800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292934"/>
                </a:solidFill>
              </a:rPr>
              <a:t>UCLA</a:t>
            </a:r>
            <a:endParaRPr lang="en-US" sz="1400" dirty="0">
              <a:solidFill>
                <a:srgbClr val="292934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99409" y="5322667"/>
            <a:ext cx="4077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THANKS to 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A5353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PARTICIPANTS</a:t>
            </a:r>
          </a:p>
        </p:txBody>
      </p:sp>
      <p:pic>
        <p:nvPicPr>
          <p:cNvPr id="9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3551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985658" y="4763436"/>
            <a:ext cx="4020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Sponsored by NIAID</a:t>
            </a:r>
          </a:p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Industry Support Provided by </a:t>
            </a:r>
            <a:r>
              <a:rPr lang="en-US" sz="1400" b="1" dirty="0" err="1" smtClean="0">
                <a:solidFill>
                  <a:srgbClr val="002060"/>
                </a:solidFill>
              </a:rPr>
              <a:t>ViiV</a:t>
            </a:r>
            <a:r>
              <a:rPr lang="en-US" sz="1400" b="1" dirty="0" smtClean="0">
                <a:solidFill>
                  <a:srgbClr val="002060"/>
                </a:solidFill>
              </a:rPr>
              <a:t> Healthcare 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78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3785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940" y="1106065"/>
            <a:ext cx="8328402" cy="771920"/>
          </a:xfrm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FDA Snapshot Endpoints at Week 24</a:t>
            </a:r>
            <a:endParaRPr lang="en-US" sz="27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0977719"/>
              </p:ext>
            </p:extLst>
          </p:nvPr>
        </p:nvGraphicFramePr>
        <p:xfrm>
          <a:off x="179736" y="2022377"/>
          <a:ext cx="8627608" cy="3035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3071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740949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608843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  <a:gridCol w="62033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  <a:gridCol w="643305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4"/>
                    </a:ext>
                  </a:extLst>
                </a:gridCol>
                <a:gridCol w="643305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5"/>
                    </a:ext>
                  </a:extLst>
                </a:gridCol>
                <a:gridCol w="672024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6"/>
                    </a:ext>
                  </a:extLst>
                </a:gridCol>
                <a:gridCol w="597355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7"/>
                    </a:ext>
                  </a:extLst>
                </a:gridCol>
                <a:gridCol w="534173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8"/>
                    </a:ext>
                  </a:extLst>
                </a:gridCol>
                <a:gridCol w="735206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9"/>
                    </a:ext>
                  </a:extLst>
                </a:gridCol>
                <a:gridCol w="2039047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10"/>
                    </a:ext>
                  </a:extLst>
                </a:gridCol>
              </a:tblGrid>
              <a:tr h="3913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Stratum</a:t>
                      </a: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Wk</a:t>
                      </a:r>
                      <a:r>
                        <a:rPr lang="en-US" sz="1200" b="1" baseline="0" dirty="0">
                          <a:effectLst/>
                        </a:rPr>
                        <a:t> 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Wk</a:t>
                      </a:r>
                      <a:r>
                        <a:rPr lang="en-US" sz="1200" b="1" dirty="0">
                          <a:effectLst/>
                        </a:rPr>
                        <a:t>  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</a:t>
                      </a:r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Wk</a:t>
                      </a:r>
                      <a:r>
                        <a:rPr lang="en-US" sz="1200" b="1" dirty="0">
                          <a:effectLst/>
                        </a:rPr>
                        <a:t> 8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Wk</a:t>
                      </a:r>
                      <a:r>
                        <a:rPr lang="en-US" sz="1200" b="1" dirty="0">
                          <a:effectLst/>
                        </a:rPr>
                        <a:t> 12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Wk</a:t>
                      </a:r>
                      <a:r>
                        <a:rPr lang="en-US" sz="1200" b="1" dirty="0">
                          <a:effectLst/>
                        </a:rPr>
                        <a:t> 16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Wk</a:t>
                      </a:r>
                      <a:r>
                        <a:rPr lang="en-US" sz="1200" b="1" dirty="0">
                          <a:effectLst/>
                        </a:rPr>
                        <a:t> 20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Wk</a:t>
                      </a:r>
                      <a:r>
                        <a:rPr lang="en-US" sz="1200" b="1" dirty="0">
                          <a:effectLst/>
                        </a:rPr>
                        <a:t> 24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>
                          <a:effectLst/>
                        </a:rPr>
                        <a:t>Snapshot</a:t>
                      </a:r>
                      <a:r>
                        <a:rPr lang="en-US" sz="1200" b="1" baseline="0" dirty="0">
                          <a:effectLst/>
                        </a:rPr>
                        <a:t> Outcome (Week 24)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220123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Virologic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Non-success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HIV RNA (Copies/mL) 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&gt;100,000</a:t>
                      </a: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457,852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524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237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baseline="0" dirty="0">
                          <a:solidFill>
                            <a:schemeClr val="tx1"/>
                          </a:solidFill>
                          <a:effectLst/>
                        </a:rPr>
                        <a:t>VL&gt;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50  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&gt;100,000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287,152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888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baseline="0" dirty="0">
                          <a:solidFill>
                            <a:schemeClr val="tx1"/>
                          </a:solidFill>
                          <a:effectLst/>
                        </a:rPr>
                        <a:t>VL &gt;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50   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3 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&gt;100,000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635,800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1292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347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4214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VF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4 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11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42,166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6,579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446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114*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8892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VF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bg1"/>
                          </a:solidFill>
                          <a:effectLst/>
                        </a:rPr>
                        <a:t>5 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11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97,299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26,231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101,637*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VF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220123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Virologic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Data 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HIV RNA (copies/mL)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&gt;100,000</a:t>
                      </a: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192603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9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Relocated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  <a:tr h="1811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11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 6564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Relocated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9"/>
                  </a:ext>
                </a:extLst>
              </a:tr>
              <a:tr h="1859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11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20438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Incarcerated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0"/>
                  </a:ext>
                </a:extLst>
              </a:tr>
              <a:tr h="1859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11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7422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Missed </a:t>
                      </a:r>
                      <a:r>
                        <a:rPr lang="en-US" sz="9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</a:t>
                      </a:r>
                      <a:r>
                        <a:rPr lang="en-US" sz="9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24 visit.  </a:t>
                      </a:r>
                      <a:r>
                        <a:rPr lang="en-US" sz="900" b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</a:t>
                      </a:r>
                      <a:r>
                        <a:rPr lang="en-US" sz="9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32=40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1"/>
                  </a:ext>
                </a:extLst>
              </a:tr>
              <a:tr h="1859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11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59863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Switched</a:t>
                      </a:r>
                      <a:r>
                        <a:rPr lang="en-US" sz="9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Pregnancy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2"/>
                  </a:ext>
                </a:extLst>
              </a:tr>
              <a:tr h="1859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11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5149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LTFU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3"/>
                  </a:ext>
                </a:extLst>
              </a:tr>
              <a:tr h="1859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11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6354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LTFU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885" y="5257819"/>
            <a:ext cx="49635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*DTG + 3TC discontinued</a:t>
            </a:r>
          </a:p>
        </p:txBody>
      </p:sp>
      <p:pic>
        <p:nvPicPr>
          <p:cNvPr id="5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4181" y="6089197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726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939674"/>
            <a:ext cx="7914791" cy="609188"/>
          </a:xfrm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Protocol Defined </a:t>
            </a:r>
            <a:r>
              <a:rPr lang="en-US" altLang="en-US" b="1" dirty="0" err="1">
                <a:ea typeface="Times New Roman" panose="02020603050405020304" pitchFamily="18" charset="0"/>
                <a:cs typeface="Arial" panose="020B0604020202020204" pitchFamily="34" charset="0"/>
              </a:rPr>
              <a:t>Virologic</a:t>
            </a:r>
            <a:r>
              <a:rPr lang="en-US" alt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 Failures</a:t>
            </a:r>
            <a:endParaRPr lang="en-US" sz="2700" b="1" dirty="0"/>
          </a:p>
        </p:txBody>
      </p:sp>
      <p:pic>
        <p:nvPicPr>
          <p:cNvPr id="5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250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08315747"/>
              </p:ext>
            </p:extLst>
          </p:nvPr>
        </p:nvGraphicFramePr>
        <p:xfrm>
          <a:off x="224222" y="1563221"/>
          <a:ext cx="8319218" cy="429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554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786223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723877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2"/>
                    </a:ext>
                  </a:extLst>
                </a:gridCol>
                <a:gridCol w="68044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  <a:gridCol w="666116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4"/>
                    </a:ext>
                  </a:extLst>
                </a:gridCol>
                <a:gridCol w="68901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5"/>
                    </a:ext>
                  </a:extLst>
                </a:gridCol>
                <a:gridCol w="693362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6"/>
                    </a:ext>
                  </a:extLst>
                </a:gridCol>
                <a:gridCol w="743129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7"/>
                    </a:ext>
                  </a:extLst>
                </a:gridCol>
                <a:gridCol w="955644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8"/>
                    </a:ext>
                  </a:extLst>
                </a:gridCol>
                <a:gridCol w="1074861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9"/>
                    </a:ext>
                  </a:extLst>
                </a:gridCol>
              </a:tblGrid>
              <a:tr h="342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Stratum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Week  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Week 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Week 4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Week 8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Week 12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Week 16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Week 20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Week 24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195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VF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195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HIV RNA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(copies/mL)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rgbClr val="002060"/>
                          </a:solidFill>
                          <a:effectLst/>
                        </a:rPr>
                        <a:t>&gt;100,000</a:t>
                      </a:r>
                      <a:endParaRPr lang="en-US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635,800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1292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347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75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40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40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60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4214 / 3644++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195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solidFill>
                            <a:schemeClr val="tx1"/>
                          </a:solidFill>
                          <a:effectLst/>
                        </a:rPr>
                        <a:t>DTG </a:t>
                      </a:r>
                      <a:r>
                        <a:rPr lang="en-US" sz="1100" b="1" i="1" dirty="0" err="1" smtClean="0">
                          <a:solidFill>
                            <a:schemeClr val="tx1"/>
                          </a:solidFill>
                          <a:effectLst/>
                        </a:rPr>
                        <a:t>conc</a:t>
                      </a:r>
                      <a:r>
                        <a:rPr lang="en-US" sz="11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1" i="1" dirty="0" smtClean="0">
                          <a:solidFill>
                            <a:schemeClr val="tx1"/>
                          </a:solidFill>
                          <a:effectLst/>
                        </a:rPr>
                        <a:t>(ng/mL) *</a:t>
                      </a:r>
                      <a:endParaRPr lang="en-US" sz="9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 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 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3079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1077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2325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2348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2661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1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1790  /     </a:t>
                      </a:r>
                      <a:r>
                        <a:rPr lang="en-US" sz="1100" b="1" i="1" dirty="0">
                          <a:solidFill>
                            <a:srgbClr val="FF0000"/>
                          </a:solidFill>
                          <a:effectLst/>
                        </a:rPr>
                        <a:t>&lt;5</a:t>
                      </a:r>
                      <a:endParaRPr lang="en-US" sz="1100" b="1" i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195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RT/INI mutation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>
                          <a:effectLst/>
                        </a:rPr>
                        <a:t> 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>
                          <a:effectLst/>
                        </a:rPr>
                        <a:t> 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>
                          <a:effectLst/>
                        </a:rPr>
                        <a:t> 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>
                          <a:effectLst/>
                        </a:rPr>
                        <a:t> 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None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195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Study Treatment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 smtClean="0">
                          <a:effectLst/>
                        </a:rPr>
                        <a:t>DTG/3TC</a:t>
                      </a: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DG/3TC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VF2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79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HIV RNA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(copies/mL)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&lt;</a:t>
                      </a:r>
                      <a:r>
                        <a:rPr lang="en-U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100,000</a:t>
                      </a:r>
                      <a:endParaRPr lang="en-US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42,166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300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44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6,579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342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446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114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8892/ 6925++ 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solidFill>
                            <a:schemeClr val="tx1"/>
                          </a:solidFill>
                          <a:effectLst/>
                        </a:rPr>
                        <a:t>DTG</a:t>
                      </a:r>
                      <a:r>
                        <a:rPr lang="en-US" sz="1100" b="1" i="1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="1" i="1" baseline="0" dirty="0" err="1">
                          <a:solidFill>
                            <a:schemeClr val="tx1"/>
                          </a:solidFill>
                          <a:effectLst/>
                        </a:rPr>
                        <a:t>conc</a:t>
                      </a:r>
                      <a:r>
                        <a:rPr lang="en-US" sz="1100" b="1" i="1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(ng/mL)*</a:t>
                      </a:r>
                      <a:endParaRPr lang="en-US" sz="9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100" b="1" i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 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4242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solidFill>
                            <a:schemeClr val="tx1"/>
                          </a:solidFill>
                          <a:effectLst/>
                        </a:rPr>
                        <a:t>123</a:t>
                      </a:r>
                      <a:endParaRPr lang="en-US" sz="11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&lt;5</a:t>
                      </a:r>
                      <a:endParaRPr lang="en-US" sz="1100" b="1" i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 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943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 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   &lt;5      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3"/>
                  </a:ext>
                </a:extLst>
              </a:tr>
              <a:tr h="279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RT/INI mutation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>
                          <a:effectLst/>
                        </a:rPr>
                        <a:t> 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>
                          <a:effectLst/>
                        </a:rPr>
                        <a:t> 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184V, 263KR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M184V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3176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Study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</a:rPr>
                        <a:t>Treatment  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effectLst/>
                        </a:rPr>
                        <a:t>DG/3TC</a:t>
                      </a: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DG/3TC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DG/3TC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900" b="0" dirty="0">
                          <a:effectLst/>
                        </a:rPr>
                        <a:t>DRV/</a:t>
                      </a:r>
                      <a:r>
                        <a:rPr lang="en-US" sz="900" b="0" dirty="0" err="1">
                          <a:effectLst/>
                        </a:rPr>
                        <a:t>c,FTC</a:t>
                      </a:r>
                      <a:r>
                        <a:rPr lang="en-US" sz="900" b="0" dirty="0">
                          <a:effectLst/>
                        </a:rPr>
                        <a:t>/TAF</a:t>
                      </a:r>
                      <a:endParaRPr lang="en-US" sz="9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Off Treatment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1956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VF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effectLst/>
                        </a:rPr>
                        <a:t>3 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3179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HIV RNA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(copies/mL)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&lt;</a:t>
                      </a:r>
                      <a:r>
                        <a:rPr lang="en-US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100,000</a:t>
                      </a:r>
                      <a:endParaRPr lang="en-US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97,299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84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40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40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40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26,231**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101,637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solidFill>
                            <a:schemeClr val="tx1"/>
                          </a:solidFill>
                          <a:effectLst/>
                        </a:rPr>
                        <a:t>DTG </a:t>
                      </a:r>
                      <a:r>
                        <a:rPr lang="en-US" sz="1100" b="1" i="1" dirty="0" err="1" smtClean="0">
                          <a:solidFill>
                            <a:schemeClr val="tx1"/>
                          </a:solidFill>
                          <a:effectLst/>
                        </a:rPr>
                        <a:t>conc</a:t>
                      </a:r>
                      <a:r>
                        <a:rPr lang="en-US" sz="11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(ng/mL)*</a:t>
                      </a:r>
                      <a:endParaRPr lang="en-US" sz="9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 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 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solidFill>
                            <a:schemeClr val="tx1"/>
                          </a:solidFill>
                          <a:effectLst/>
                        </a:rPr>
                        <a:t>590</a:t>
                      </a:r>
                      <a:endParaRPr lang="en-US" sz="11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1102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2712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1077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effectLst/>
                        </a:rPr>
                        <a:t> </a:t>
                      </a:r>
                      <a:endParaRPr lang="en-US" sz="1100" b="1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&lt;5</a:t>
                      </a:r>
                      <a:endParaRPr lang="en-US" sz="1100" b="1" i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&lt;5</a:t>
                      </a:r>
                      <a:endParaRPr lang="en-US" sz="11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RT/INI mutation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V106I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9"/>
                  </a:ext>
                </a:extLst>
              </a:tr>
              <a:tr h="3424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Study Treatment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DG/3TC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 DG/3TC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On Treatment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1100" b="0" dirty="0">
                          <a:effectLst/>
                        </a:rPr>
                        <a:t> OFF Treatment 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780" y="5838571"/>
            <a:ext cx="8149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VF definition: </a:t>
            </a:r>
            <a:r>
              <a:rPr lang="en-US" sz="1400" b="1" dirty="0" smtClean="0"/>
              <a:t> Week </a:t>
            </a:r>
            <a:r>
              <a:rPr lang="en-US" sz="1400" b="1" dirty="0"/>
              <a:t>16 or 20: confirmed HIV-1 RNA &gt; 400 copies/mL; </a:t>
            </a:r>
            <a:endParaRPr lang="en-US" sz="1400" b="1" dirty="0" smtClean="0"/>
          </a:p>
          <a:p>
            <a:r>
              <a:rPr lang="en-US" sz="1400" b="1" dirty="0"/>
              <a:t>	</a:t>
            </a:r>
            <a:r>
              <a:rPr lang="en-US" sz="1400" b="1" dirty="0" smtClean="0"/>
              <a:t>         Week </a:t>
            </a:r>
            <a:r>
              <a:rPr lang="en-US" sz="1400" b="1" dirty="0"/>
              <a:t>24 or later: confirmed HIV-1 RNA &gt; 200 </a:t>
            </a:r>
            <a:r>
              <a:rPr lang="en-US" sz="1400" b="1" dirty="0" smtClean="0"/>
              <a:t>copies/mL</a:t>
            </a:r>
          </a:p>
          <a:p>
            <a:endParaRPr lang="en-US" sz="1400" b="1" dirty="0" smtClean="0"/>
          </a:p>
          <a:p>
            <a:r>
              <a:rPr lang="en-US" sz="1200" b="1" dirty="0" smtClean="0"/>
              <a:t>*IC90 = 64 ng/ml   </a:t>
            </a:r>
            <a:r>
              <a:rPr lang="en-US" sz="1200" b="1" dirty="0" smtClean="0">
                <a:solidFill>
                  <a:srgbClr val="FF0000"/>
                </a:solidFill>
              </a:rPr>
              <a:t>&lt;5</a:t>
            </a:r>
            <a:r>
              <a:rPr lang="en-US" sz="1200" b="1" dirty="0" smtClean="0">
                <a:solidFill>
                  <a:schemeClr val="tx2"/>
                </a:solidFill>
              </a:rPr>
              <a:t> </a:t>
            </a:r>
            <a:r>
              <a:rPr lang="en-US" sz="1200" b="1" dirty="0" smtClean="0"/>
              <a:t>= below the level of detection while on study treatment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972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Conflict of Interest Disclosure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Served </a:t>
            </a:r>
            <a:r>
              <a:rPr lang="en-GB" dirty="0"/>
              <a:t>as a paid consultant to </a:t>
            </a:r>
            <a:r>
              <a:rPr lang="en-GB" dirty="0" err="1"/>
              <a:t>ViiV</a:t>
            </a:r>
            <a:r>
              <a:rPr lang="en-GB" dirty="0"/>
              <a:t> Healthcare, GSK, Gilead and Janssen, and received research support through </a:t>
            </a:r>
            <a:r>
              <a:rPr lang="en-GB" dirty="0" err="1"/>
              <a:t>Northwestern</a:t>
            </a:r>
            <a:r>
              <a:rPr lang="en-GB" dirty="0"/>
              <a:t> University from </a:t>
            </a:r>
            <a:r>
              <a:rPr lang="en-GB" dirty="0" err="1"/>
              <a:t>ViiV</a:t>
            </a:r>
            <a:r>
              <a:rPr lang="en-GB" dirty="0"/>
              <a:t>, GSK, and Pfizer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673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35" y="393978"/>
            <a:ext cx="7957566" cy="99417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As-Treated Analysis: Proportion of Participants With HIV-1 RNA &lt; 50 copies/mL by Week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83419" y="1719206"/>
            <a:ext cx="3928677" cy="3365069"/>
            <a:chOff x="310158" y="1604075"/>
            <a:chExt cx="5238236" cy="4486759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 t="19" r="1133" b="2050"/>
            <a:stretch/>
          </p:blipFill>
          <p:spPr bwMode="auto">
            <a:xfrm>
              <a:off x="310158" y="1604075"/>
              <a:ext cx="5238235" cy="44867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957562" y="2691950"/>
              <a:ext cx="1590832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>
                  <a:solidFill>
                    <a:srgbClr val="292934"/>
                  </a:solidFill>
                </a:rPr>
                <a:t>96% [91%, 99%]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307197" y="1719206"/>
            <a:ext cx="4625812" cy="3365069"/>
            <a:chOff x="5742929" y="1619574"/>
            <a:chExt cx="6167749" cy="4486759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rcRect r="1057" b="2068"/>
            <a:stretch/>
          </p:blipFill>
          <p:spPr bwMode="auto">
            <a:xfrm>
              <a:off x="5742929" y="1619574"/>
              <a:ext cx="6040949" cy="4486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10137530" y="1886341"/>
              <a:ext cx="1773148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>
                  <a:solidFill>
                    <a:srgbClr val="FF0000"/>
                  </a:solidFill>
                </a:rPr>
                <a:t>99% [93%, 100%]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243038" y="3046003"/>
              <a:ext cx="1667640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>
                  <a:solidFill>
                    <a:srgbClr val="0000FF"/>
                  </a:solidFill>
                </a:rPr>
                <a:t>92% [78%, 98%]</a:t>
              </a:r>
            </a:p>
          </p:txBody>
        </p:sp>
      </p:grpSp>
      <p:pic>
        <p:nvPicPr>
          <p:cNvPr id="5" name="Picture 66" descr="ACTG_logo_2007_colo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0252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200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533400"/>
            <a:ext cx="8508043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ITT Analysis (missing = failure): </a:t>
            </a:r>
            <a:r>
              <a:rPr lang="en-US" b="1" dirty="0"/>
              <a:t>Proportion of Participants With HIV-1 RNA &lt; 50 copies/mL by Week </a:t>
            </a:r>
          </a:p>
        </p:txBody>
      </p:sp>
      <p:pic>
        <p:nvPicPr>
          <p:cNvPr id="10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2771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1602" b="1969"/>
          <a:stretch/>
        </p:blipFill>
        <p:spPr bwMode="auto">
          <a:xfrm>
            <a:off x="163474" y="1603829"/>
            <a:ext cx="4154154" cy="362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128221" y="2723189"/>
            <a:ext cx="11894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90% [83%, 95%]</a:t>
            </a:r>
            <a:endParaRPr lang="en-US" sz="1050" b="1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2152" b="2818"/>
          <a:stretch/>
        </p:blipFill>
        <p:spPr bwMode="auto">
          <a:xfrm>
            <a:off x="4317629" y="1603829"/>
            <a:ext cx="4512031" cy="362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697732" y="2099102"/>
            <a:ext cx="13887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90% [82%, 96%]</a:t>
            </a:r>
            <a:endParaRPr lang="en-US" sz="105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40252" y="2928120"/>
            <a:ext cx="118940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243DF8"/>
                </a:solidFill>
              </a:rPr>
              <a:t>89% [75%, 97%]</a:t>
            </a:r>
            <a:endParaRPr lang="en-US" sz="1050" b="1" dirty="0">
              <a:solidFill>
                <a:srgbClr val="243D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11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14" y="253402"/>
            <a:ext cx="7886700" cy="994172"/>
          </a:xfrm>
        </p:spPr>
        <p:txBody>
          <a:bodyPr/>
          <a:lstStyle/>
          <a:p>
            <a:r>
              <a:rPr lang="en-US" b="1" dirty="0"/>
              <a:t>			       </a:t>
            </a:r>
            <a:r>
              <a:rPr lang="en-US" sz="4000" b="1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986" y="1002122"/>
            <a:ext cx="8944014" cy="4612822"/>
          </a:xfrm>
        </p:spPr>
        <p:txBody>
          <a:bodyPr>
            <a:noAutofit/>
          </a:bodyPr>
          <a:lstStyle/>
          <a:p>
            <a:pPr lvl="1" indent="0">
              <a:buNone/>
            </a:pPr>
            <a:r>
              <a:rPr lang="en-US" sz="2000" dirty="0" err="1" smtClean="0"/>
              <a:t>Dolutegravir</a:t>
            </a:r>
            <a:r>
              <a:rPr lang="en-US" sz="2000" dirty="0" smtClean="0"/>
              <a:t> (DTG) + </a:t>
            </a:r>
            <a:r>
              <a:rPr lang="en-US" sz="2000" dirty="0" err="1" smtClean="0"/>
              <a:t>Lamvudine</a:t>
            </a:r>
            <a:r>
              <a:rPr lang="en-US" sz="2000" dirty="0" smtClean="0"/>
              <a:t> (3TC) is an investigational 2 drug regimen. </a:t>
            </a:r>
          </a:p>
          <a:p>
            <a:pPr lvl="1" indent="0">
              <a:buNone/>
            </a:pPr>
            <a:endParaRPr lang="en-US" sz="1000" dirty="0"/>
          </a:p>
          <a:p>
            <a:pPr lvl="1"/>
            <a:r>
              <a:rPr lang="en-US" sz="2000" b="1" u="sng" dirty="0" smtClean="0"/>
              <a:t>Strengths </a:t>
            </a:r>
            <a:r>
              <a:rPr lang="en-US" sz="2000" b="1" u="sng" dirty="0"/>
              <a:t>of </a:t>
            </a:r>
            <a:r>
              <a:rPr lang="en-US" sz="2000" b="1" u="sng" dirty="0" smtClean="0"/>
              <a:t>DTG </a:t>
            </a:r>
            <a:r>
              <a:rPr lang="en-US" sz="2000" b="1" u="sng" dirty="0"/>
              <a:t>+ </a:t>
            </a:r>
            <a:r>
              <a:rPr lang="en-US" sz="2000" b="1" u="sng" dirty="0" smtClean="0"/>
              <a:t>3TC </a:t>
            </a:r>
            <a:endParaRPr lang="en-US" sz="2000" b="1" u="sng" dirty="0"/>
          </a:p>
          <a:p>
            <a:pPr lvl="2"/>
            <a:r>
              <a:rPr lang="en-US" sz="1800" dirty="0" smtClean="0"/>
              <a:t>Two potent, well tolerated drugs</a:t>
            </a:r>
          </a:p>
          <a:p>
            <a:pPr lvl="2"/>
            <a:r>
              <a:rPr lang="en-US" sz="1800" dirty="0" smtClean="0"/>
              <a:t>Robust resistance profile of DTG – </a:t>
            </a:r>
            <a:r>
              <a:rPr lang="en-US" sz="1800" i="1" dirty="0" smtClean="0"/>
              <a:t>no emergent resistance in almost 1400 participants in phase 2/3 trials  (48-144 weeks) of DTG + 2NRTIs</a:t>
            </a:r>
          </a:p>
          <a:p>
            <a:pPr lvl="2"/>
            <a:r>
              <a:rPr lang="en-US" sz="1800" dirty="0" smtClean="0"/>
              <a:t>Potential </a:t>
            </a:r>
            <a:r>
              <a:rPr lang="en-US" sz="1800" dirty="0"/>
              <a:t>for co-formulation </a:t>
            </a:r>
            <a:endParaRPr lang="en-US" sz="1800" dirty="0" smtClean="0"/>
          </a:p>
          <a:p>
            <a:pPr lvl="2"/>
            <a:r>
              <a:rPr lang="en-US" sz="1800" dirty="0" smtClean="0"/>
              <a:t>Possibly </a:t>
            </a:r>
            <a:r>
              <a:rPr lang="en-US" sz="1800" dirty="0"/>
              <a:t>reduced risk of cumulative adverse effects  </a:t>
            </a:r>
          </a:p>
          <a:p>
            <a:pPr lvl="2"/>
            <a:r>
              <a:rPr lang="en-US" sz="1800" dirty="0" smtClean="0"/>
              <a:t>Could save $550 million to &gt; $3 billion </a:t>
            </a:r>
            <a:r>
              <a:rPr lang="en-US" sz="1800" dirty="0"/>
              <a:t>in ART costs in the </a:t>
            </a:r>
            <a:r>
              <a:rPr lang="en-US" sz="1800" dirty="0" smtClean="0"/>
              <a:t>US </a:t>
            </a:r>
            <a:r>
              <a:rPr lang="en-US" sz="1800" dirty="0"/>
              <a:t>over 5 </a:t>
            </a:r>
            <a:r>
              <a:rPr lang="en-US" sz="1800" dirty="0" smtClean="0"/>
              <a:t>years</a:t>
            </a:r>
            <a:r>
              <a:rPr lang="en-US" sz="1800" baseline="30000" dirty="0" smtClean="0"/>
              <a:t>2</a:t>
            </a:r>
          </a:p>
          <a:p>
            <a:pPr lvl="2"/>
            <a:endParaRPr lang="en-US" sz="1800" baseline="30000" dirty="0" smtClean="0"/>
          </a:p>
          <a:p>
            <a:pPr lvl="1"/>
            <a:r>
              <a:rPr lang="en-US" sz="2000" b="1" u="sng" dirty="0" smtClean="0"/>
              <a:t>Unknowns </a:t>
            </a:r>
            <a:r>
              <a:rPr lang="en-US" sz="2000" b="1" u="sng" dirty="0"/>
              <a:t>and potential weaknesses </a:t>
            </a:r>
          </a:p>
          <a:p>
            <a:pPr lvl="2"/>
            <a:r>
              <a:rPr lang="en-US" sz="1800" dirty="0" smtClean="0"/>
              <a:t>Efficacy at baseline VL &gt; 100,000 copies/mL (</a:t>
            </a:r>
            <a:r>
              <a:rPr lang="en-US" sz="1800" dirty="0" err="1" smtClean="0"/>
              <a:t>cpm</a:t>
            </a:r>
            <a:r>
              <a:rPr lang="en-US" sz="1800" dirty="0" smtClean="0"/>
              <a:t>) </a:t>
            </a:r>
          </a:p>
          <a:p>
            <a:pPr lvl="2"/>
            <a:r>
              <a:rPr lang="en-US" sz="1800" dirty="0" smtClean="0"/>
              <a:t>Low </a:t>
            </a:r>
            <a:r>
              <a:rPr lang="en-US" sz="1800" dirty="0"/>
              <a:t>resistance barrier of 3TC</a:t>
            </a:r>
          </a:p>
          <a:p>
            <a:pPr lvl="2"/>
            <a:r>
              <a:rPr lang="en-US" sz="1800" dirty="0"/>
              <a:t>Contraindicated with hepatitis B co-infection</a:t>
            </a:r>
          </a:p>
          <a:p>
            <a:pPr lvl="2"/>
            <a:r>
              <a:rPr lang="en-US" sz="1800" dirty="0" smtClean="0"/>
              <a:t>Efficacy </a:t>
            </a:r>
            <a:r>
              <a:rPr lang="en-US" sz="1800" dirty="0"/>
              <a:t>in compartments (genital, CNS) and </a:t>
            </a:r>
            <a:r>
              <a:rPr lang="en-US" sz="1800" dirty="0" smtClean="0"/>
              <a:t>pregnancy</a:t>
            </a:r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-389436" y="6446249"/>
            <a:ext cx="91440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sz="1350" dirty="0" smtClean="0"/>
              <a:t>1.Giroud </a:t>
            </a:r>
            <a:r>
              <a:rPr lang="en-US" sz="1350" dirty="0"/>
              <a:t>P, et al. CID 2016 62(6):784-91</a:t>
            </a:r>
            <a:endParaRPr lang="en-US" sz="1350" b="1" dirty="0"/>
          </a:p>
        </p:txBody>
      </p:sp>
      <p:pic>
        <p:nvPicPr>
          <p:cNvPr id="5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0252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7894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27" y="388398"/>
            <a:ext cx="7886700" cy="994172"/>
          </a:xfrm>
        </p:spPr>
        <p:txBody>
          <a:bodyPr/>
          <a:lstStyle/>
          <a:p>
            <a:r>
              <a:rPr lang="en-US" dirty="0" smtClean="0"/>
              <a:t>                             </a:t>
            </a:r>
            <a:r>
              <a:rPr lang="en-US" sz="4000" b="1" dirty="0" smtClean="0"/>
              <a:t>PADDLE 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15" y="1382570"/>
            <a:ext cx="8546157" cy="49166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		A pilot study of DTG 50 mg + 3TC 300 mg daily</a:t>
            </a:r>
            <a:r>
              <a:rPr lang="en-US" sz="2000" b="1" baseline="30000" dirty="0" smtClean="0"/>
              <a:t>1</a:t>
            </a:r>
          </a:p>
          <a:p>
            <a:r>
              <a:rPr lang="en-US" sz="2000" dirty="0" smtClean="0"/>
              <a:t>Showed </a:t>
            </a:r>
            <a:r>
              <a:rPr lang="en-US" sz="2000" dirty="0"/>
              <a:t>plasma </a:t>
            </a:r>
            <a:r>
              <a:rPr lang="en-US" sz="2000" dirty="0" smtClean="0"/>
              <a:t>VL </a:t>
            </a:r>
            <a:r>
              <a:rPr lang="en-US" sz="2000" dirty="0"/>
              <a:t>&lt; 50 </a:t>
            </a:r>
            <a:r>
              <a:rPr lang="en-US" sz="2000" dirty="0" err="1" smtClean="0"/>
              <a:t>cpm</a:t>
            </a:r>
            <a:r>
              <a:rPr lang="en-US" sz="2000" dirty="0" smtClean="0"/>
              <a:t> at </a:t>
            </a:r>
            <a:r>
              <a:rPr lang="en-US" sz="2000" dirty="0"/>
              <a:t>week 48 </a:t>
            </a:r>
            <a:r>
              <a:rPr lang="en-US" sz="2000" dirty="0" smtClean="0"/>
              <a:t>in 18/20 participants (1 suicide; 1 protocol defined </a:t>
            </a:r>
            <a:r>
              <a:rPr lang="en-US" sz="2000" dirty="0" err="1" smtClean="0"/>
              <a:t>virologic</a:t>
            </a:r>
            <a:r>
              <a:rPr lang="en-US" sz="2000" dirty="0" smtClean="0"/>
              <a:t> failure, PDVF) </a:t>
            </a:r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b="1" u="sng" dirty="0" smtClean="0"/>
              <a:t>Limitations</a:t>
            </a:r>
            <a:endParaRPr lang="en-US" sz="2000" b="1" u="sng" dirty="0"/>
          </a:p>
          <a:p>
            <a:r>
              <a:rPr lang="en-US" sz="2000" dirty="0" smtClean="0"/>
              <a:t>Small </a:t>
            </a:r>
            <a:r>
              <a:rPr lang="en-US" sz="2000" dirty="0"/>
              <a:t>sample size (N=20),  single </a:t>
            </a:r>
            <a:r>
              <a:rPr lang="en-US" sz="2000" dirty="0" smtClean="0"/>
              <a:t>arm</a:t>
            </a:r>
          </a:p>
          <a:p>
            <a:r>
              <a:rPr lang="en-US" sz="2000" dirty="0" smtClean="0"/>
              <a:t>Excluded </a:t>
            </a:r>
            <a:r>
              <a:rPr lang="en-US" sz="2000" dirty="0"/>
              <a:t>screening VL &gt;100,000 </a:t>
            </a:r>
            <a:r>
              <a:rPr lang="en-US" sz="2000" dirty="0" err="1" smtClean="0"/>
              <a:t>cpm</a:t>
            </a:r>
            <a:endParaRPr lang="en-US" sz="2000" dirty="0"/>
          </a:p>
          <a:p>
            <a:r>
              <a:rPr lang="en-US" sz="2000" dirty="0" smtClean="0"/>
              <a:t>Excluded </a:t>
            </a:r>
            <a:r>
              <a:rPr lang="en-US" sz="2000" dirty="0"/>
              <a:t>screening CD4 count &lt; 200 </a:t>
            </a:r>
            <a:r>
              <a:rPr lang="en-US" sz="2000" dirty="0" smtClean="0"/>
              <a:t>cells/mm</a:t>
            </a:r>
            <a:r>
              <a:rPr lang="en-US" sz="2000" baseline="30000" dirty="0" smtClean="0"/>
              <a:t>3</a:t>
            </a:r>
            <a:endParaRPr lang="en-US" sz="2000" baseline="30000" dirty="0"/>
          </a:p>
          <a:p>
            <a:r>
              <a:rPr lang="en-US" sz="2000" dirty="0" smtClean="0"/>
              <a:t>Data </a:t>
            </a:r>
            <a:r>
              <a:rPr lang="en-US" sz="2000" dirty="0"/>
              <a:t>insufficient to justify enrollment of participants with high baseline VL in phase 3 </a:t>
            </a:r>
            <a:r>
              <a:rPr lang="en-US" sz="2000" dirty="0" smtClean="0"/>
              <a:t>studies</a:t>
            </a:r>
            <a:endParaRPr lang="en-US" sz="2000" dirty="0"/>
          </a:p>
          <a:p>
            <a:r>
              <a:rPr lang="en-US" sz="2000" dirty="0" smtClean="0"/>
              <a:t>Genotyping </a:t>
            </a:r>
            <a:r>
              <a:rPr lang="en-US" sz="2000" dirty="0"/>
              <a:t>performed on the participant with PDVF showed no reverse transcriptase (RT) mutations; </a:t>
            </a:r>
            <a:r>
              <a:rPr lang="en-US" sz="2000" dirty="0" err="1"/>
              <a:t>integrase</a:t>
            </a:r>
            <a:r>
              <a:rPr lang="en-US" sz="2000" dirty="0"/>
              <a:t> did not amplify</a:t>
            </a:r>
          </a:p>
          <a:p>
            <a:pPr lvl="2"/>
            <a:endParaRPr lang="en-US" sz="2000" dirty="0"/>
          </a:p>
        </p:txBody>
      </p:sp>
      <p:pic>
        <p:nvPicPr>
          <p:cNvPr id="4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0252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2749" y="6429375"/>
            <a:ext cx="642937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/>
              <a:t>1. Cahn et al. J </a:t>
            </a:r>
            <a:r>
              <a:rPr lang="en-US" sz="1350" dirty="0" err="1" smtClean="0"/>
              <a:t>Int</a:t>
            </a:r>
            <a:r>
              <a:rPr lang="en-US" sz="1350" dirty="0" smtClean="0"/>
              <a:t> AIDS </a:t>
            </a:r>
            <a:r>
              <a:rPr lang="en-US" sz="1350" dirty="0" err="1" smtClean="0"/>
              <a:t>Soc</a:t>
            </a:r>
            <a:r>
              <a:rPr lang="en-US" sz="1350" dirty="0" smtClean="0"/>
              <a:t> 2017; 20(1):1-7 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04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58" y="425139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ACTG A5353 </a:t>
            </a:r>
            <a:br>
              <a:rPr lang="en-US" sz="4000" b="1" dirty="0" smtClean="0"/>
            </a:br>
            <a:r>
              <a:rPr lang="en-US" sz="4000" b="1" dirty="0" smtClean="0"/>
              <a:t>Study Design and Objectives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57" y="1415739"/>
            <a:ext cx="8984343" cy="520509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2200" dirty="0" smtClean="0"/>
              <a:t>Phase </a:t>
            </a:r>
            <a:r>
              <a:rPr lang="en-US" sz="2200" dirty="0"/>
              <a:t>II, single-arm, </a:t>
            </a:r>
            <a:r>
              <a:rPr lang="en-US" sz="2200" dirty="0" smtClean="0"/>
              <a:t>52-week, study </a:t>
            </a:r>
            <a:r>
              <a:rPr lang="en-US" sz="2200" dirty="0"/>
              <a:t>of </a:t>
            </a:r>
            <a:r>
              <a:rPr lang="en-US" sz="2200" b="1" dirty="0" smtClean="0"/>
              <a:t>DTG 50 mg </a:t>
            </a:r>
            <a:r>
              <a:rPr lang="en-US" sz="2200" b="1" dirty="0"/>
              <a:t>+ 3TC </a:t>
            </a:r>
            <a:r>
              <a:rPr lang="en-US" sz="2200" b="1" dirty="0" smtClean="0"/>
              <a:t>300 mg </a:t>
            </a:r>
            <a:r>
              <a:rPr lang="en-US" sz="2200" dirty="0" smtClean="0"/>
              <a:t>in treatment-naïve </a:t>
            </a:r>
            <a:r>
              <a:rPr lang="en-US" sz="2200" dirty="0"/>
              <a:t>participants with </a:t>
            </a:r>
            <a:r>
              <a:rPr lang="en-US" sz="2200" b="1" dirty="0"/>
              <a:t>VL ≥1000 and &lt;</a:t>
            </a:r>
            <a:r>
              <a:rPr lang="en-US" sz="2200" b="1" dirty="0" smtClean="0"/>
              <a:t>500,000 </a:t>
            </a:r>
            <a:r>
              <a:rPr lang="en-US" sz="2200" b="1" dirty="0" err="1" smtClean="0"/>
              <a:t>cpm</a:t>
            </a:r>
            <a:endParaRPr lang="en-US" sz="2200" b="1" dirty="0"/>
          </a:p>
          <a:p>
            <a:pPr marL="0" indent="0">
              <a:buNone/>
            </a:pPr>
            <a:endParaRPr lang="en-US" sz="1000" u="sng" dirty="0"/>
          </a:p>
          <a:p>
            <a:pPr marL="0" indent="0">
              <a:buNone/>
            </a:pPr>
            <a:r>
              <a:rPr lang="en-US" sz="2200" b="1" u="sng" dirty="0"/>
              <a:t>Primary </a:t>
            </a:r>
            <a:r>
              <a:rPr lang="en-US" sz="2200" b="1" u="sng" dirty="0" smtClean="0"/>
              <a:t>Objective</a:t>
            </a:r>
            <a:endParaRPr lang="en-US" sz="2200" b="1" u="sng" dirty="0"/>
          </a:p>
          <a:p>
            <a:r>
              <a:rPr lang="en-US" sz="2200" dirty="0"/>
              <a:t>To estimate the </a:t>
            </a:r>
            <a:r>
              <a:rPr lang="en-US" sz="2200" dirty="0" err="1"/>
              <a:t>virologic</a:t>
            </a:r>
            <a:r>
              <a:rPr lang="en-US" sz="2200" dirty="0"/>
              <a:t> success rate at week 24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200" b="1" u="sng" dirty="0"/>
              <a:t>Key Secondary </a:t>
            </a:r>
            <a:r>
              <a:rPr lang="en-US" sz="2200" b="1" u="sng" dirty="0" smtClean="0"/>
              <a:t>Objectives</a:t>
            </a:r>
            <a:endParaRPr lang="en-US" sz="2200" b="1" u="sng" dirty="0"/>
          </a:p>
          <a:p>
            <a:r>
              <a:rPr lang="en-US" sz="2200" dirty="0"/>
              <a:t>Compare efficacy with baseline </a:t>
            </a:r>
            <a:r>
              <a:rPr lang="ro-RO" sz="2200" dirty="0"/>
              <a:t>VL ≤100,000 </a:t>
            </a:r>
            <a:r>
              <a:rPr lang="ro-RO" sz="2200" dirty="0" smtClean="0"/>
              <a:t>v</a:t>
            </a:r>
            <a:r>
              <a:rPr lang="en-US" sz="2200" dirty="0" smtClean="0"/>
              <a:t>s </a:t>
            </a:r>
            <a:r>
              <a:rPr lang="ro-RO" sz="2200" dirty="0" smtClean="0"/>
              <a:t>&gt;</a:t>
            </a:r>
            <a:r>
              <a:rPr lang="ro-RO" sz="2200" dirty="0"/>
              <a:t>100,000 </a:t>
            </a:r>
            <a:r>
              <a:rPr lang="ro-RO" sz="2200" dirty="0" smtClean="0"/>
              <a:t>cpm</a:t>
            </a:r>
            <a:endParaRPr lang="ro-RO" sz="2200" dirty="0"/>
          </a:p>
          <a:p>
            <a:r>
              <a:rPr lang="en-US" sz="2200" dirty="0"/>
              <a:t>Describe emergent </a:t>
            </a:r>
            <a:r>
              <a:rPr lang="en-US" sz="2200" dirty="0" err="1"/>
              <a:t>integrase</a:t>
            </a:r>
            <a:r>
              <a:rPr lang="en-US" sz="2200" dirty="0"/>
              <a:t> and RT resistance during </a:t>
            </a:r>
            <a:r>
              <a:rPr lang="en-US" sz="2200" dirty="0" err="1"/>
              <a:t>virologic</a:t>
            </a:r>
            <a:r>
              <a:rPr lang="en-US" sz="2200" dirty="0"/>
              <a:t> </a:t>
            </a:r>
            <a:r>
              <a:rPr lang="en-US" sz="2200" dirty="0" smtClean="0"/>
              <a:t>failure</a:t>
            </a:r>
            <a:endParaRPr lang="ro-RO" sz="2200" dirty="0"/>
          </a:p>
          <a:p>
            <a:r>
              <a:rPr lang="en-US" sz="2200" dirty="0"/>
              <a:t>Evaluate safety and tolerability</a:t>
            </a:r>
          </a:p>
          <a:p>
            <a:r>
              <a:rPr lang="en-US" sz="2200" dirty="0"/>
              <a:t>Explore impact of minority drug-resistant variants and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drug exposure/adherence on observed outcomes  </a:t>
            </a:r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4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7728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4296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963" y="387421"/>
            <a:ext cx="7886700" cy="994172"/>
          </a:xfrm>
        </p:spPr>
        <p:txBody>
          <a:bodyPr>
            <a:normAutofit/>
          </a:bodyPr>
          <a:lstStyle/>
          <a:p>
            <a:r>
              <a:rPr lang="en-US" dirty="0"/>
              <a:t>  	</a:t>
            </a:r>
            <a:r>
              <a:rPr lang="en-US" sz="4000" b="1" dirty="0" smtClean="0"/>
              <a:t>Key Eligibility Criteria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31428"/>
            <a:ext cx="8734425" cy="4858124"/>
          </a:xfrm>
        </p:spPr>
        <p:txBody>
          <a:bodyPr>
            <a:noAutofit/>
          </a:bodyPr>
          <a:lstStyle/>
          <a:p>
            <a:r>
              <a:rPr lang="en-US" sz="2400" dirty="0" smtClean="0"/>
              <a:t>Antiretroviral drug naïve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400" dirty="0" smtClean="0"/>
              <a:t>VL </a:t>
            </a:r>
            <a:r>
              <a:rPr lang="en-US" sz="2400" dirty="0"/>
              <a:t>≥1000 and &lt;500,000 </a:t>
            </a:r>
            <a:r>
              <a:rPr lang="en-US" sz="2400" dirty="0" err="1" smtClean="0"/>
              <a:t>cpm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Pre-specified enrollment of ≥ 25% with VL &gt;100,000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cpm</a:t>
            </a:r>
            <a:endParaRPr lang="en-US" sz="20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05740" lvl="1" indent="0">
              <a:buNone/>
            </a:pPr>
            <a:endParaRPr lang="en-US" sz="1000" i="1" dirty="0" smtClean="0"/>
          </a:p>
          <a:p>
            <a:r>
              <a:rPr lang="en-US" sz="2400" dirty="0" smtClean="0"/>
              <a:t>No </a:t>
            </a:r>
            <a:r>
              <a:rPr lang="en-US" sz="2400" dirty="0"/>
              <a:t>evidence </a:t>
            </a:r>
            <a:r>
              <a:rPr lang="en-US" sz="2400" dirty="0" smtClean="0"/>
              <a:t>of RT, </a:t>
            </a:r>
            <a:r>
              <a:rPr lang="en-US" sz="2400" dirty="0"/>
              <a:t>integrase, or major protease resistance </a:t>
            </a:r>
            <a:r>
              <a:rPr lang="en-US" sz="2400" dirty="0" smtClean="0"/>
              <a:t>mutation</a:t>
            </a:r>
          </a:p>
          <a:p>
            <a:pPr lvl="1"/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Integrase genotyping was performed by the study at screening</a:t>
            </a:r>
            <a:endParaRPr lang="en-US" sz="1000" i="1" dirty="0">
              <a:solidFill>
                <a:schemeClr val="tx2">
                  <a:lumMod val="75000"/>
                </a:schemeClr>
              </a:solidFill>
            </a:endParaRPr>
          </a:p>
          <a:p>
            <a:pPr marL="205740" lvl="1" indent="0">
              <a:buNone/>
            </a:pPr>
            <a:r>
              <a:rPr lang="en-US" sz="1000" i="1" dirty="0" smtClean="0"/>
              <a:t> </a:t>
            </a:r>
            <a:endParaRPr lang="en-US" sz="1000" i="1" dirty="0"/>
          </a:p>
          <a:p>
            <a:r>
              <a:rPr lang="en-US" sz="2400" dirty="0"/>
              <a:t>Negative hepatitis B surface antigen </a:t>
            </a:r>
            <a:endParaRPr lang="en-US" sz="2400" dirty="0" smtClean="0"/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 smtClean="0"/>
              <a:t>No active/anticipated HCV treatment within </a:t>
            </a:r>
            <a:r>
              <a:rPr lang="en-US" sz="2400" dirty="0"/>
              <a:t>study </a:t>
            </a:r>
            <a:r>
              <a:rPr lang="en-US" sz="2400" dirty="0" smtClean="0"/>
              <a:t>period. </a:t>
            </a:r>
          </a:p>
          <a:p>
            <a:pPr lvl="1"/>
            <a:r>
              <a:rPr lang="en-US" sz="2000" i="1" dirty="0" smtClean="0">
                <a:solidFill>
                  <a:srgbClr val="A53926"/>
                </a:solidFill>
              </a:rPr>
              <a:t>HCV </a:t>
            </a:r>
            <a:r>
              <a:rPr lang="en-US" sz="2000" i="1" dirty="0">
                <a:solidFill>
                  <a:srgbClr val="A53926"/>
                </a:solidFill>
              </a:rPr>
              <a:t>infection alone </a:t>
            </a:r>
            <a:r>
              <a:rPr lang="en-US" sz="2000" i="1" dirty="0" smtClean="0">
                <a:solidFill>
                  <a:srgbClr val="A53926"/>
                </a:solidFill>
              </a:rPr>
              <a:t>was </a:t>
            </a:r>
            <a:r>
              <a:rPr lang="en-US" sz="2000" i="1" dirty="0">
                <a:solidFill>
                  <a:srgbClr val="A53926"/>
                </a:solidFill>
              </a:rPr>
              <a:t>not exclusionary</a:t>
            </a:r>
          </a:p>
          <a:p>
            <a:endParaRPr lang="en-US" dirty="0"/>
          </a:p>
        </p:txBody>
      </p:sp>
      <p:pic>
        <p:nvPicPr>
          <p:cNvPr id="4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6421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381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32984"/>
            <a:ext cx="8229600" cy="990600"/>
          </a:xfrm>
        </p:spPr>
        <p:txBody>
          <a:bodyPr/>
          <a:lstStyle/>
          <a:p>
            <a:r>
              <a:rPr lang="en-US" dirty="0"/>
              <a:t>			</a:t>
            </a:r>
            <a:r>
              <a:rPr lang="en-US" sz="4000" b="1" dirty="0" smtClean="0"/>
              <a:t>Outcome Measures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086" y="1505291"/>
            <a:ext cx="8319713" cy="4481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Primary </a:t>
            </a:r>
            <a:r>
              <a:rPr lang="en-US" sz="2400" b="1" u="sng" dirty="0" smtClean="0"/>
              <a:t>Efficacy </a:t>
            </a:r>
            <a:r>
              <a:rPr lang="en-US" sz="2400" b="1" u="sng" dirty="0"/>
              <a:t>O</a:t>
            </a:r>
            <a:r>
              <a:rPr lang="en-US" sz="2400" b="1" u="sng" dirty="0" smtClean="0"/>
              <a:t>utcome</a:t>
            </a:r>
            <a:endParaRPr lang="en-US" sz="2400" b="1" u="sng" dirty="0"/>
          </a:p>
          <a:p>
            <a:pPr marL="0" indent="0">
              <a:buNone/>
            </a:pPr>
            <a:r>
              <a:rPr lang="en-US" sz="2400" b="1" dirty="0"/>
              <a:t>Virologic success at week 24, defined as </a:t>
            </a:r>
            <a:r>
              <a:rPr lang="en-US" sz="2400" b="1" dirty="0" smtClean="0"/>
              <a:t>on-treatment VL </a:t>
            </a:r>
            <a:r>
              <a:rPr lang="en-US" sz="2400" b="1" dirty="0"/>
              <a:t>&lt; 50 </a:t>
            </a:r>
            <a:r>
              <a:rPr lang="en-US" sz="2400" b="1" dirty="0" err="1" smtClean="0"/>
              <a:t>cpm</a:t>
            </a:r>
            <a:r>
              <a:rPr lang="en-US" sz="2400" b="1" dirty="0" smtClean="0"/>
              <a:t>, </a:t>
            </a:r>
            <a:r>
              <a:rPr lang="en-US" sz="2400" b="1" dirty="0"/>
              <a:t>using the FDA </a:t>
            </a:r>
            <a:r>
              <a:rPr lang="en-US" sz="2400" b="1" dirty="0" smtClean="0"/>
              <a:t>Snapshot </a:t>
            </a:r>
            <a:r>
              <a:rPr lang="en-US" sz="2400" b="1" dirty="0"/>
              <a:t>definition.  </a:t>
            </a:r>
          </a:p>
          <a:p>
            <a:pPr marL="0" indent="0">
              <a:buNone/>
            </a:pPr>
            <a:endParaRPr lang="en-US" sz="2400" b="1" u="sng" dirty="0" smtClean="0"/>
          </a:p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b="1" u="sng" dirty="0" smtClean="0"/>
              <a:t>Protocol Defined </a:t>
            </a:r>
            <a:r>
              <a:rPr lang="en-US" sz="2400" b="1" u="sng" dirty="0" err="1" smtClean="0"/>
              <a:t>Virologic</a:t>
            </a:r>
            <a:r>
              <a:rPr lang="en-US" sz="2400" b="1" u="sng" dirty="0" smtClean="0"/>
              <a:t> Failure (PDVF) Definition</a:t>
            </a:r>
            <a:endParaRPr lang="en-US" sz="2400" b="1" u="sng" dirty="0"/>
          </a:p>
          <a:p>
            <a:pPr marL="0" indent="0">
              <a:buNone/>
            </a:pPr>
            <a:r>
              <a:rPr lang="en-US" sz="2400" dirty="0"/>
              <a:t>Confirmed VL &gt;400 </a:t>
            </a:r>
            <a:r>
              <a:rPr lang="en-US" sz="2400" dirty="0" err="1"/>
              <a:t>cpm</a:t>
            </a:r>
            <a:r>
              <a:rPr lang="en-US" sz="2400" dirty="0"/>
              <a:t> at week 16 or </a:t>
            </a:r>
            <a:r>
              <a:rPr lang="en-US" sz="2400" dirty="0" smtClean="0"/>
              <a:t>20 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/>
              <a:t>	</a:t>
            </a:r>
            <a:r>
              <a:rPr lang="en-US" sz="2400" dirty="0" smtClean="0"/>
              <a:t>	or</a:t>
            </a:r>
          </a:p>
          <a:p>
            <a:pPr marL="0" indent="0">
              <a:buNone/>
            </a:pPr>
            <a:r>
              <a:rPr lang="en-US" sz="2400" dirty="0"/>
              <a:t>C</a:t>
            </a:r>
            <a:r>
              <a:rPr lang="en-US" sz="2400" dirty="0" smtClean="0"/>
              <a:t>onfirmed </a:t>
            </a:r>
            <a:r>
              <a:rPr lang="en-US" sz="2400" dirty="0"/>
              <a:t>VL &gt;200 </a:t>
            </a:r>
            <a:r>
              <a:rPr lang="en-US" sz="2400" dirty="0" err="1"/>
              <a:t>cpm</a:t>
            </a:r>
            <a:r>
              <a:rPr lang="en-US" sz="2400" dirty="0"/>
              <a:t> at/after week </a:t>
            </a:r>
            <a:r>
              <a:rPr lang="en-US" sz="2400" dirty="0" smtClean="0"/>
              <a:t>24 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8306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3898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7" y="366109"/>
            <a:ext cx="8997338" cy="729622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Participant Disposition Up </a:t>
            </a:r>
            <a:r>
              <a:rPr lang="en-US" sz="4000" b="1" dirty="0"/>
              <a:t>to Week 24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903055" y="2551056"/>
            <a:ext cx="1490565" cy="356896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122 enrolled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95471" y="2963247"/>
            <a:ext cx="2531900" cy="429202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2 ineligible and </a:t>
            </a:r>
            <a:r>
              <a:rPr lang="en-US" sz="1350" b="1" dirty="0" smtClean="0">
                <a:solidFill>
                  <a:schemeClr val="tx1"/>
                </a:solidFill>
              </a:rPr>
              <a:t>excluded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K103N at screening</a:t>
            </a:r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1" y="3327674"/>
            <a:ext cx="2612570" cy="937011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120 initiated DTG + 3TC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2060"/>
                </a:solidFill>
              </a:rPr>
              <a:t>37 &gt; 100,000 copies/mL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</a:rPr>
              <a:t>83 ≤ 100,000 copies/mL</a:t>
            </a:r>
            <a:endParaRPr lang="en-US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903055" y="1119517"/>
            <a:ext cx="1490565" cy="40355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165 screened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205378" y="1493636"/>
            <a:ext cx="2720586" cy="126209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0" dirty="0" smtClean="0">
              <a:solidFill>
                <a:schemeClr val="tx1"/>
              </a:solidFill>
            </a:endParaRPr>
          </a:p>
          <a:p>
            <a:endParaRPr lang="en-US" sz="1350" dirty="0">
              <a:solidFill>
                <a:schemeClr val="tx1"/>
              </a:solidFill>
            </a:endParaRPr>
          </a:p>
          <a:p>
            <a:r>
              <a:rPr lang="en-US" sz="1350" b="1" dirty="0" smtClean="0">
                <a:solidFill>
                  <a:schemeClr val="tx1"/>
                </a:solidFill>
              </a:rPr>
              <a:t>43 </a:t>
            </a:r>
            <a:r>
              <a:rPr lang="en-US" sz="1350" b="1" dirty="0">
                <a:solidFill>
                  <a:schemeClr val="tx1"/>
                </a:solidFill>
              </a:rPr>
              <a:t>did not </a:t>
            </a:r>
            <a:r>
              <a:rPr lang="en-US" sz="1350" b="1" dirty="0" smtClean="0">
                <a:solidFill>
                  <a:schemeClr val="tx1"/>
                </a:solidFill>
              </a:rPr>
              <a:t>enroll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 smtClean="0">
                <a:solidFill>
                  <a:schemeClr val="tx1"/>
                </a:solidFill>
              </a:rPr>
              <a:t>  </a:t>
            </a:r>
            <a:r>
              <a:rPr lang="en-US" sz="1200" dirty="0" smtClean="0">
                <a:solidFill>
                  <a:schemeClr val="tx1"/>
                </a:solidFill>
              </a:rPr>
              <a:t>9 genotype failed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14 RNA/lab out of 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  9 not willing to enroll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  7 screening window expired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4 illness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5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393619" y="4458221"/>
            <a:ext cx="4502151" cy="169545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50" b="1" dirty="0">
                <a:solidFill>
                  <a:schemeClr val="tx1"/>
                </a:solidFill>
              </a:rPr>
              <a:t>4 discontinued study &amp; DTG+3TC before week 24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 moved out of area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 incarceration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 unable to contact</a:t>
            </a:r>
          </a:p>
          <a:p>
            <a:r>
              <a:rPr lang="en-US" sz="1350" b="1" dirty="0">
                <a:solidFill>
                  <a:schemeClr val="tx1"/>
                </a:solidFill>
              </a:rPr>
              <a:t>3 discontinued DTG+3TC before week 24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 pregnancy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 non-compliance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 unable to attend clinic</a:t>
            </a:r>
          </a:p>
        </p:txBody>
      </p:sp>
      <p:cxnSp>
        <p:nvCxnSpPr>
          <p:cNvPr id="14" name="Straight Arrow Connector 13"/>
          <p:cNvCxnSpPr>
            <a:stCxn id="8" idx="2"/>
            <a:endCxn id="5" idx="0"/>
          </p:cNvCxnSpPr>
          <p:nvPr/>
        </p:nvCxnSpPr>
        <p:spPr>
          <a:xfrm>
            <a:off x="2648338" y="1523067"/>
            <a:ext cx="0" cy="10279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646588" y="2939365"/>
            <a:ext cx="3498" cy="3568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646588" y="3117813"/>
            <a:ext cx="154888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658246" y="1727142"/>
            <a:ext cx="1537225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648337" y="4831444"/>
            <a:ext cx="745283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648199" y="4264685"/>
            <a:ext cx="10047" cy="566759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072" y="6161641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515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13" y="359640"/>
            <a:ext cx="7886700" cy="81783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Baseline Characteristics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92702961"/>
              </p:ext>
            </p:extLst>
          </p:nvPr>
        </p:nvGraphicFramePr>
        <p:xfrm>
          <a:off x="886264" y="1169806"/>
          <a:ext cx="7718870" cy="2343013"/>
        </p:xfrm>
        <a:graphic>
          <a:graphicData uri="http://schemas.openxmlformats.org/drawingml/2006/table">
            <a:tbl>
              <a:tblPr/>
              <a:tblGrid>
                <a:gridCol w="186659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2226428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1522207"/>
                <a:gridCol w="2103645"/>
              </a:tblGrid>
              <a:tr h="217155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  </a:t>
                      </a:r>
                      <a:r>
                        <a:rPr lang="en-US" sz="1400" b="1" u="sng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Baseline </a:t>
                      </a:r>
                      <a:r>
                        <a:rPr lang="en-US" sz="1400" b="1" u="sng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HIV-1 RNA Category</a:t>
                      </a:r>
                      <a:endParaRPr lang="en-US" sz="1400" u="sng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6514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&gt; 100,000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cpm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(N=37)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&lt;</a:t>
                      </a:r>
                      <a:r>
                        <a:rPr lang="en-US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100,000 </a:t>
                      </a:r>
                      <a:r>
                        <a:rPr lang="en-US" sz="14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cpm</a:t>
                      </a: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</a:br>
                      <a:r>
                        <a:rPr lang="en-US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(N=83)</a:t>
                      </a:r>
                      <a:endParaRPr 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361476"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Age 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(years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)</a:t>
                      </a:r>
                      <a:endParaRPr lang="en-US" sz="1200" b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Median (Q1, Q3)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30 (25, 40)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30 (24, 42)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2"/>
                  </a:ext>
                </a:extLst>
              </a:tr>
              <a:tr h="368387"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Sex</a:t>
                      </a: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Male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89%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86%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4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Race/Ethnicity</a:t>
                      </a: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White Non-Hispanic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27%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29%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6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Black Non-Hispanic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32%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43%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7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Hispanic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35%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23%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4288" marR="1428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3165964"/>
              </p:ext>
            </p:extLst>
          </p:nvPr>
        </p:nvGraphicFramePr>
        <p:xfrm>
          <a:off x="886264" y="3526136"/>
          <a:ext cx="7702162" cy="2022107"/>
        </p:xfrm>
        <a:graphic>
          <a:graphicData uri="http://schemas.openxmlformats.org/drawingml/2006/table">
            <a:tbl>
              <a:tblPr/>
              <a:tblGrid>
                <a:gridCol w="1843524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0"/>
                    </a:ext>
                  </a:extLst>
                </a:gridCol>
                <a:gridCol w="1972314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1"/>
                    </a:ext>
                  </a:extLst>
                </a:gridCol>
                <a:gridCol w="167175"/>
                <a:gridCol w="1793339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3"/>
                    </a:ext>
                  </a:extLst>
                </a:gridCol>
                <a:gridCol w="1925810">
                  <a:extLst>
                    <a:ext uri="{9D8B030D-6E8A-4147-A177-3AD203B41FA5}">
                      <a16:col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20004"/>
                    </a:ext>
                  </a:extLst>
                </a:gridCol>
              </a:tblGrid>
              <a:tr h="253834"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CD4 Count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Median (Q1, Q3)</a:t>
                      </a: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350 (173, 458)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562" marR="1256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413 (328, 671)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0"/>
                  </a:ext>
                </a:extLst>
              </a:tr>
              <a:tr h="48387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(cells/mm</a:t>
                      </a:r>
                      <a:r>
                        <a:rPr lang="en-US" sz="1200" b="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)</a:t>
                      </a:r>
                      <a:endParaRPr lang="en-US" sz="1200" b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&lt;200</a:t>
                      </a: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30%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562" marR="1256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6%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1"/>
                  </a:ext>
                </a:extLst>
              </a:tr>
              <a:tr h="2690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HIV-1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RNA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(log10 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cpm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)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Median (Q1, Q3)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5.23 (5.09, 5.46)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4.23 (3.82, 4.65)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5"/>
                  </a:ext>
                </a:extLst>
              </a:tr>
              <a:tr h="25383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cpm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)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&lt;10,000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--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42%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8"/>
                  </a:ext>
                </a:extLst>
              </a:tr>
              <a:tr h="2538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10,000 - 99,999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--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58%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09"/>
                  </a:ext>
                </a:extLst>
              </a:tr>
              <a:tr h="2538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100,000 - 200,000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62%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--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0"/>
                  </a:ext>
                </a:extLst>
              </a:tr>
              <a:tr h="2538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&gt; 200,000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38%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--</a:t>
                      </a:r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422" marR="94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val="10011"/>
                  </a:ext>
                </a:extLst>
              </a:tr>
            </a:tbl>
          </a:graphicData>
        </a:graphic>
      </p:graphicFrame>
      <p:pic>
        <p:nvPicPr>
          <p:cNvPr id="6" name="Picture 66" descr="ACTG_logo_2007_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1503" y="6234453"/>
            <a:ext cx="1503748" cy="62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6687603" y="1244173"/>
            <a:ext cx="4010" cy="479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6100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2290</Words>
  <Application>Microsoft Macintosh PowerPoint</Application>
  <PresentationFormat>Bildschirmpräsentation (4:3)</PresentationFormat>
  <Paragraphs>584</Paragraphs>
  <Slides>21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23" baseType="lpstr">
      <vt:lpstr>Clarity</vt:lpstr>
      <vt:lpstr>1_Clarity</vt:lpstr>
      <vt:lpstr>ACTG A5353: A pilot study of  dolutegravir (DTG) + lamivudine (3TC)  for initial treatment of  HIV-1-infected participants with  HIV-1 RNA &lt;500,000 copies/ml</vt:lpstr>
      <vt:lpstr>Conflict of Interest Disclosure</vt:lpstr>
      <vt:lpstr>          Background</vt:lpstr>
      <vt:lpstr>                             PADDLE  </vt:lpstr>
      <vt:lpstr>ACTG A5353  Study Design and Objectives</vt:lpstr>
      <vt:lpstr>   Key Eligibility Criteria </vt:lpstr>
      <vt:lpstr>   Outcome Measures</vt:lpstr>
      <vt:lpstr>Participant Disposition Up to Week 24</vt:lpstr>
      <vt:lpstr>Baseline Characteristics</vt:lpstr>
      <vt:lpstr>Primary Outcome: FDA Snapshot at Week 24</vt:lpstr>
      <vt:lpstr>FDA Snapshot Virologic Non-Success:  HIV-1 RNA to Week 24 </vt:lpstr>
      <vt:lpstr>Protocol-Defined Virologic Failures (PDVF):   HIV-1 RNA and DTG Levels to Week 24 </vt:lpstr>
      <vt:lpstr>  CD4 Count Changes</vt:lpstr>
      <vt:lpstr>Adverse Events</vt:lpstr>
      <vt:lpstr>    Conclusions</vt:lpstr>
      <vt:lpstr>Acknowledgements</vt:lpstr>
      <vt:lpstr>Extra Slides</vt:lpstr>
      <vt:lpstr>FDA Snapshot Endpoints at Week 24</vt:lpstr>
      <vt:lpstr>Protocol Defined Virologic Failures</vt:lpstr>
      <vt:lpstr>As-Treated Analysis: Proportion of Participants With HIV-1 RNA &lt; 50 copies/mL by Week </vt:lpstr>
      <vt:lpstr>ITT Analysis (missing = failure): Proportion of Participants With HIV-1 RNA &lt; 50 copies/mL by Week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Baiba Berzins</dc:creator>
  <cp:lastModifiedBy>Ramona Pauli</cp:lastModifiedBy>
  <cp:revision>287</cp:revision>
  <cp:lastPrinted>2017-07-19T22:14:11Z</cp:lastPrinted>
  <dcterms:created xsi:type="dcterms:W3CDTF">2017-07-24T12:47:48Z</dcterms:created>
  <dcterms:modified xsi:type="dcterms:W3CDTF">2017-07-24T12:48:43Z</dcterms:modified>
</cp:coreProperties>
</file>